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6" r:id="rId1"/>
  </p:sldMasterIdLst>
  <p:handoutMasterIdLst>
    <p:handoutMasterId r:id="rId13"/>
  </p:handoutMasterIdLst>
  <p:sldIdLst>
    <p:sldId id="256" r:id="rId2"/>
    <p:sldId id="257" r:id="rId3"/>
    <p:sldId id="266" r:id="rId4"/>
    <p:sldId id="258" r:id="rId5"/>
    <p:sldId id="259" r:id="rId6"/>
    <p:sldId id="260" r:id="rId7"/>
    <p:sldId id="261" r:id="rId8"/>
    <p:sldId id="262" r:id="rId9"/>
    <p:sldId id="263" r:id="rId10"/>
    <p:sldId id="264" r:id="rId11"/>
    <p:sldId id="265" r:id="rId12"/>
  </p:sldIdLst>
  <p:sldSz cx="12192000" cy="6858000"/>
  <p:notesSz cx="6858000" cy="99456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72" d="100"/>
          <a:sy n="72" d="100"/>
        </p:scale>
        <p:origin x="447" y="2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457C1B0B-EF4C-4138-92E8-2EF1FBBAA0DE}" type="datetimeFigureOut">
              <a:rPr kumimoji="1" lang="ja-JP" altLang="en-US" smtClean="0"/>
              <a:t>2015/6/3</a:t>
            </a:fld>
            <a:endParaRPr kumimoji="1" lang="ja-JP" altLang="en-US"/>
          </a:p>
        </p:txBody>
      </p:sp>
      <p:sp>
        <p:nvSpPr>
          <p:cNvPr id="4" name="フッター プレースホルダー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2412166D-7930-4316-B043-F4977F6D4389}" type="slidenum">
              <a:rPr kumimoji="1" lang="ja-JP" altLang="en-US" smtClean="0"/>
              <a:t>‹#›</a:t>
            </a:fld>
            <a:endParaRPr kumimoji="1" lang="ja-JP" altLang="en-US"/>
          </a:p>
        </p:txBody>
      </p:sp>
    </p:spTree>
    <p:extLst>
      <p:ext uri="{BB962C8B-B14F-4D97-AF65-F5344CB8AC3E}">
        <p14:creationId xmlns:p14="http://schemas.microsoft.com/office/powerpoint/2010/main" val="10264080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1452588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1970197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1114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13479516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473714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5504721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11222350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976302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4252662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1761251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2416663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2385797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612342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2436266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379574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DC6D7B6-621F-4EE6-9218-34040B23123A}" type="datetimeFigureOut">
              <a:rPr kumimoji="1" lang="ja-JP" altLang="en-US" smtClean="0"/>
              <a:t>2015/6/3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581900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C6D7B6-621F-4EE6-9218-34040B23123A}" type="datetimeFigureOut">
              <a:rPr kumimoji="1" lang="ja-JP" altLang="en-US" smtClean="0"/>
              <a:t>2015/6/3</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156721B-D5AC-4248-9525-884E2717AF54}" type="slidenum">
              <a:rPr kumimoji="1" lang="ja-JP" altLang="en-US" smtClean="0"/>
              <a:t>‹#›</a:t>
            </a:fld>
            <a:endParaRPr kumimoji="1" lang="ja-JP" altLang="en-US"/>
          </a:p>
        </p:txBody>
      </p:sp>
    </p:spTree>
    <p:extLst>
      <p:ext uri="{BB962C8B-B14F-4D97-AF65-F5344CB8AC3E}">
        <p14:creationId xmlns:p14="http://schemas.microsoft.com/office/powerpoint/2010/main" val="1925784328"/>
      </p:ext>
    </p:extLst>
  </p:cSld>
  <p:clrMap bg1="lt1" tx1="dk1" bg2="lt2" tx2="dk2" accent1="accent1" accent2="accent2" accent3="accent3" accent4="accent4" accent5="accent5" accent6="accent6" hlink="hlink" folHlink="folHlink"/>
  <p:sldLayoutIdLst>
    <p:sldLayoutId id="2147484047" r:id="rId1"/>
    <p:sldLayoutId id="2147484048" r:id="rId2"/>
    <p:sldLayoutId id="2147484049" r:id="rId3"/>
    <p:sldLayoutId id="2147484050" r:id="rId4"/>
    <p:sldLayoutId id="2147484051" r:id="rId5"/>
    <p:sldLayoutId id="2147484052" r:id="rId6"/>
    <p:sldLayoutId id="2147484053" r:id="rId7"/>
    <p:sldLayoutId id="2147484054" r:id="rId8"/>
    <p:sldLayoutId id="2147484055" r:id="rId9"/>
    <p:sldLayoutId id="2147484056" r:id="rId10"/>
    <p:sldLayoutId id="2147484057" r:id="rId11"/>
    <p:sldLayoutId id="2147484058" r:id="rId12"/>
    <p:sldLayoutId id="2147484059" r:id="rId13"/>
    <p:sldLayoutId id="2147484060" r:id="rId14"/>
    <p:sldLayoutId id="2147484061" r:id="rId15"/>
    <p:sldLayoutId id="2147484062" r:id="rId16"/>
  </p:sldLayoutIdLst>
  <p:txStyles>
    <p:titleStyle>
      <a:lvl1pPr algn="l" defTabSz="457200" rtl="0" eaLnBrk="1" latinLnBrk="0" hangingPunct="1">
        <a:spcBef>
          <a:spcPct val="0"/>
        </a:spcBef>
        <a:buNone/>
        <a:defRPr kumimoji="1" sz="3600" kern="1200">
          <a:solidFill>
            <a:schemeClr val="accent1">
              <a:lumMod val="7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normAutofit fontScale="90000"/>
          </a:bodyPr>
          <a:lstStyle/>
          <a:p>
            <a:r>
              <a:rPr kumimoji="1" lang="ja-JP" altLang="en-US" sz="4000" dirty="0" smtClean="0"/>
              <a:t>第</a:t>
            </a:r>
            <a:r>
              <a:rPr kumimoji="1" lang="en-US" altLang="ja-JP" sz="4000" dirty="0" smtClean="0"/>
              <a:t>50</a:t>
            </a:r>
            <a:r>
              <a:rPr kumimoji="1" lang="ja-JP" altLang="en-US" sz="4000" dirty="0" smtClean="0"/>
              <a:t>回日本理学療法学術大会</a:t>
            </a:r>
            <a:r>
              <a:rPr kumimoji="1" lang="en-US" altLang="ja-JP" sz="4000" dirty="0" smtClean="0"/>
              <a:t/>
            </a:r>
            <a:br>
              <a:rPr kumimoji="1" lang="en-US" altLang="ja-JP" sz="4000" dirty="0" smtClean="0"/>
            </a:br>
            <a:r>
              <a:rPr lang="ja-JP" altLang="en-US" sz="4000" dirty="0"/>
              <a:t>　</a:t>
            </a:r>
            <a:r>
              <a:rPr kumimoji="1" lang="ja-JP" altLang="en-US" sz="4000" dirty="0" smtClean="0"/>
              <a:t>「都道府県理学療法士等の活動報告」</a:t>
            </a:r>
            <a:endParaRPr kumimoji="1" lang="ja-JP" altLang="en-US" sz="4000" dirty="0"/>
          </a:p>
        </p:txBody>
      </p:sp>
      <p:sp>
        <p:nvSpPr>
          <p:cNvPr id="5" name="コンテンツ プレースホルダー 4"/>
          <p:cNvSpPr>
            <a:spLocks noGrp="1"/>
          </p:cNvSpPr>
          <p:nvPr>
            <p:ph idx="1"/>
          </p:nvPr>
        </p:nvSpPr>
        <p:spPr>
          <a:xfrm>
            <a:off x="583095" y="1930401"/>
            <a:ext cx="9110869" cy="4110962"/>
          </a:xfrm>
        </p:spPr>
        <p:txBody>
          <a:bodyPr>
            <a:normAutofit fontScale="92500"/>
          </a:bodyPr>
          <a:lstStyle/>
          <a:p>
            <a:pPr marL="0" indent="0" algn="ctr">
              <a:buNone/>
            </a:pPr>
            <a:endParaRPr kumimoji="1" lang="en-US" altLang="ja-JP" sz="5400" b="1" dirty="0" smtClean="0"/>
          </a:p>
          <a:p>
            <a:pPr marL="0" indent="0" algn="ctr">
              <a:buNone/>
            </a:pPr>
            <a:r>
              <a:rPr kumimoji="1" lang="ja-JP" altLang="en-US" sz="5400" b="1" dirty="0" smtClean="0"/>
              <a:t>（公社）神奈川県理学療法士会　</a:t>
            </a:r>
            <a:endParaRPr kumimoji="1" lang="en-US" altLang="ja-JP" sz="5400" b="1" dirty="0" smtClean="0"/>
          </a:p>
          <a:p>
            <a:pPr marL="0" indent="0" algn="ctr">
              <a:buNone/>
            </a:pPr>
            <a:r>
              <a:rPr kumimoji="1" lang="ja-JP" altLang="en-US" sz="5400" b="1" dirty="0" smtClean="0"/>
              <a:t>ライフサポート部</a:t>
            </a:r>
            <a:endParaRPr kumimoji="1" lang="en-US" altLang="ja-JP" sz="5400" b="1" dirty="0" smtClean="0"/>
          </a:p>
          <a:p>
            <a:pPr marL="0" indent="0" algn="ctr">
              <a:buNone/>
            </a:pPr>
            <a:r>
              <a:rPr kumimoji="1" lang="ja-JP" altLang="en-US" sz="5400" b="1" dirty="0" smtClean="0"/>
              <a:t>１０年の活動報告</a:t>
            </a:r>
            <a:endParaRPr kumimoji="1" lang="ja-JP" altLang="en-US" sz="5400" b="1" dirty="0"/>
          </a:p>
        </p:txBody>
      </p:sp>
    </p:spTree>
    <p:extLst>
      <p:ext uri="{BB962C8B-B14F-4D97-AF65-F5344CB8AC3E}">
        <p14:creationId xmlns:p14="http://schemas.microsoft.com/office/powerpoint/2010/main" val="21611156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3" name="コンテンツ プレースホルダー 2"/>
          <p:cNvSpPr>
            <a:spLocks noGrp="1"/>
          </p:cNvSpPr>
          <p:nvPr>
            <p:ph idx="1"/>
          </p:nvPr>
        </p:nvSpPr>
        <p:spPr>
          <a:xfrm>
            <a:off x="530087" y="1391478"/>
            <a:ext cx="9071113" cy="5161721"/>
          </a:xfrm>
        </p:spPr>
        <p:txBody>
          <a:bodyPr>
            <a:normAutofit/>
          </a:bodyPr>
          <a:lstStyle/>
          <a:p>
            <a:pPr marL="0" indent="0">
              <a:buNone/>
            </a:pPr>
            <a:r>
              <a:rPr lang="ja-JP" altLang="ja-JP" sz="2600" dirty="0"/>
              <a:t>活動は女性会員を対象とした「職場環境や離職に関する実態調査」から始まり、男性育児休業取得者・理学療法部門責任者・パパ</a:t>
            </a:r>
            <a:r>
              <a:rPr lang="en-US" altLang="ja-JP" sz="2600" dirty="0"/>
              <a:t>PT</a:t>
            </a:r>
            <a:r>
              <a:rPr lang="ja-JP" altLang="ja-JP" sz="2600" dirty="0"/>
              <a:t>・家族介護者・休会者・自宅会員</a:t>
            </a:r>
            <a:r>
              <a:rPr lang="ja-JP" altLang="ja-JP" sz="2600" dirty="0" smtClean="0"/>
              <a:t>など</a:t>
            </a:r>
            <a:r>
              <a:rPr lang="ja-JP" altLang="en-US" sz="2600" dirty="0" smtClean="0"/>
              <a:t>へ</a:t>
            </a:r>
            <a:r>
              <a:rPr lang="ja-JP" altLang="ja-JP" sz="2600" dirty="0" smtClean="0"/>
              <a:t>調査</a:t>
            </a:r>
            <a:r>
              <a:rPr lang="ja-JP" altLang="ja-JP" sz="2600" dirty="0"/>
              <a:t>を実施してきた</a:t>
            </a:r>
            <a:r>
              <a:rPr lang="ja-JP" altLang="ja-JP" sz="2600" dirty="0" smtClean="0"/>
              <a:t>。</a:t>
            </a:r>
            <a:endParaRPr lang="en-US" altLang="ja-JP" sz="2600" dirty="0" smtClean="0"/>
          </a:p>
          <a:p>
            <a:pPr marL="0" indent="0">
              <a:buNone/>
            </a:pPr>
            <a:r>
              <a:rPr lang="ja-JP" altLang="ja-JP" sz="2600" dirty="0" smtClean="0"/>
              <a:t>復職</a:t>
            </a:r>
            <a:r>
              <a:rPr lang="ja-JP" altLang="ja-JP" sz="2600" dirty="0"/>
              <a:t>支援も兼ねた研修会や意見交換のできる交流会、復職支援研修などの活動を継続してきた中で、就労人生における様々なイベントにより、様々な働き方があり、両立できる職場環境というのは、性別や年齢に関係なく、様々な人の様々な出来事に対応できる働きやすい職場環境を考えることに繋がることが分かった</a:t>
            </a:r>
            <a:r>
              <a:rPr lang="ja-JP" altLang="ja-JP" sz="2600" dirty="0" smtClean="0"/>
              <a:t>。</a:t>
            </a:r>
            <a:endParaRPr lang="en-US" altLang="ja-JP" sz="2600" dirty="0" smtClean="0"/>
          </a:p>
          <a:p>
            <a:pPr marL="0" indent="0">
              <a:buNone/>
            </a:pPr>
            <a:r>
              <a:rPr lang="ja-JP" altLang="ja-JP" sz="2600" dirty="0" smtClean="0"/>
              <a:t>しかし</a:t>
            </a:r>
            <a:r>
              <a:rPr lang="ja-JP" altLang="ja-JP" sz="2600" dirty="0"/>
              <a:t>、情報の必要な人</a:t>
            </a:r>
            <a:r>
              <a:rPr lang="ja-JP" altLang="ja-JP" sz="2600" dirty="0" smtClean="0"/>
              <a:t>に</a:t>
            </a:r>
            <a:r>
              <a:rPr lang="ja-JP" altLang="en-US" sz="2600" dirty="0" smtClean="0"/>
              <a:t>なかなか</a:t>
            </a:r>
            <a:r>
              <a:rPr lang="ja-JP" altLang="ja-JP" sz="2600" dirty="0" smtClean="0"/>
              <a:t>伝わらない</a:t>
            </a:r>
            <a:r>
              <a:rPr lang="ja-JP" altLang="ja-JP" sz="2600" dirty="0"/>
              <a:t>現状も見え、情報提供方法も更に検討していく必要があると思われる。</a:t>
            </a:r>
          </a:p>
          <a:p>
            <a:pPr marL="0" indent="0">
              <a:buNone/>
            </a:pPr>
            <a:endParaRPr kumimoji="1" lang="ja-JP" altLang="en-US" dirty="0"/>
          </a:p>
        </p:txBody>
      </p:sp>
    </p:spTree>
    <p:extLst>
      <p:ext uri="{BB962C8B-B14F-4D97-AF65-F5344CB8AC3E}">
        <p14:creationId xmlns:p14="http://schemas.microsoft.com/office/powerpoint/2010/main" val="1953473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6969" y="609600"/>
            <a:ext cx="8596668" cy="821635"/>
          </a:xfrm>
        </p:spPr>
        <p:txBody>
          <a:bodyPr/>
          <a:lstStyle/>
          <a:p>
            <a:r>
              <a:rPr lang="ja-JP" altLang="en-US" dirty="0" smtClean="0"/>
              <a:t>結</a:t>
            </a:r>
            <a:r>
              <a:rPr lang="ja-JP" altLang="en-US" dirty="0"/>
              <a:t>論</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lang="ja-JP" altLang="ja-JP" sz="3600" dirty="0"/>
              <a:t>就業が継続できる働きやすい環境を支援することで</a:t>
            </a:r>
            <a:r>
              <a:rPr lang="ja-JP" altLang="ja-JP" sz="3600" dirty="0" smtClean="0"/>
              <a:t>、</a:t>
            </a:r>
            <a:r>
              <a:rPr lang="ja-JP" altLang="en-US" sz="3600" dirty="0"/>
              <a:t>理学療法士</a:t>
            </a:r>
            <a:r>
              <a:rPr lang="ja-JP" altLang="ja-JP" sz="3600" dirty="0" smtClean="0"/>
              <a:t>の</a:t>
            </a:r>
            <a:r>
              <a:rPr lang="ja-JP" altLang="ja-JP" sz="3600" dirty="0"/>
              <a:t>地位や質の向上にもつながると思われる</a:t>
            </a:r>
            <a:r>
              <a:rPr lang="ja-JP" altLang="ja-JP" sz="3600" dirty="0" smtClean="0"/>
              <a:t>。</a:t>
            </a:r>
            <a:endParaRPr lang="en-US" altLang="ja-JP" sz="3600" dirty="0"/>
          </a:p>
          <a:p>
            <a:pPr marL="0" indent="0">
              <a:buNone/>
            </a:pPr>
            <a:r>
              <a:rPr lang="ja-JP" altLang="ja-JP" sz="3600" dirty="0" smtClean="0"/>
              <a:t>今後</a:t>
            </a:r>
            <a:r>
              <a:rPr lang="ja-JP" altLang="ja-JP" sz="3600" dirty="0"/>
              <a:t>も会員の就業継続をサポートするとともに、休職・離職した会員に対しての復職支援を強化し、会員が</a:t>
            </a:r>
            <a:r>
              <a:rPr lang="en-US" altLang="ja-JP" sz="3600" dirty="0"/>
              <a:t>PT</a:t>
            </a:r>
            <a:r>
              <a:rPr lang="ja-JP" altLang="ja-JP" sz="3600" dirty="0"/>
              <a:t>として働き続けられる環境支援のため、活動を継続していく。</a:t>
            </a:r>
          </a:p>
          <a:p>
            <a:pPr marL="0" indent="0">
              <a:buNone/>
            </a:pPr>
            <a:endParaRPr kumimoji="1" lang="ja-JP" altLang="en-US" dirty="0"/>
          </a:p>
        </p:txBody>
      </p:sp>
    </p:spTree>
    <p:extLst>
      <p:ext uri="{BB962C8B-B14F-4D97-AF65-F5344CB8AC3E}">
        <p14:creationId xmlns:p14="http://schemas.microsoft.com/office/powerpoint/2010/main" val="37198796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5678" y="735495"/>
            <a:ext cx="10515600" cy="702366"/>
          </a:xfrm>
        </p:spPr>
        <p:txBody>
          <a:bodyPr/>
          <a:lstStyle/>
          <a:p>
            <a:r>
              <a:rPr kumimoji="1" lang="ja-JP" altLang="en-US" dirty="0" smtClean="0"/>
              <a:t>目的</a:t>
            </a:r>
            <a:endParaRPr kumimoji="1" lang="ja-JP" altLang="en-US" dirty="0"/>
          </a:p>
        </p:txBody>
      </p:sp>
      <p:sp>
        <p:nvSpPr>
          <p:cNvPr id="3" name="コンテンツ プレースホルダー 2"/>
          <p:cNvSpPr>
            <a:spLocks noGrp="1"/>
          </p:cNvSpPr>
          <p:nvPr>
            <p:ph idx="1"/>
          </p:nvPr>
        </p:nvSpPr>
        <p:spPr>
          <a:xfrm>
            <a:off x="324679" y="2080590"/>
            <a:ext cx="10038522" cy="4618383"/>
          </a:xfrm>
        </p:spPr>
        <p:txBody>
          <a:bodyPr>
            <a:normAutofit/>
          </a:bodyPr>
          <a:lstStyle/>
          <a:p>
            <a:pPr marL="0" indent="0">
              <a:buNone/>
            </a:pPr>
            <a:r>
              <a:rPr lang="en-US" altLang="ja-JP" sz="3600" dirty="0" smtClean="0"/>
              <a:t>(</a:t>
            </a:r>
            <a:r>
              <a:rPr lang="ja-JP" altLang="ja-JP" sz="3600" dirty="0"/>
              <a:t>公社</a:t>
            </a:r>
            <a:r>
              <a:rPr lang="en-US" altLang="ja-JP" sz="3600" dirty="0"/>
              <a:t>)</a:t>
            </a:r>
            <a:r>
              <a:rPr lang="ja-JP" altLang="ja-JP" sz="3600" dirty="0"/>
              <a:t>神奈川県理学</a:t>
            </a:r>
            <a:r>
              <a:rPr lang="ja-JP" altLang="ja-JP" sz="3600" dirty="0" smtClean="0"/>
              <a:t>療法士会ライフサポート部は</a:t>
            </a:r>
            <a:r>
              <a:rPr lang="ja-JP" altLang="ja-JP" sz="3600" dirty="0"/>
              <a:t>、人生において遭遇する様々なライフイベントの中、理学</a:t>
            </a:r>
            <a:r>
              <a:rPr lang="ja-JP" altLang="ja-JP" sz="3600" dirty="0" smtClean="0"/>
              <a:t>療法士と</a:t>
            </a:r>
            <a:r>
              <a:rPr lang="ja-JP" altLang="ja-JP" sz="3600" dirty="0"/>
              <a:t>しての就業継続・復職支援していくことを目的と</a:t>
            </a:r>
            <a:r>
              <a:rPr lang="ja-JP" altLang="ja-JP" sz="3600" dirty="0" smtClean="0"/>
              <a:t>して</a:t>
            </a:r>
            <a:r>
              <a:rPr lang="ja-JP" altLang="en-US" sz="3600" dirty="0" smtClean="0"/>
              <a:t>活動をしてきた。</a:t>
            </a:r>
            <a:endParaRPr lang="en-US" altLang="ja-JP" sz="3600" dirty="0" smtClean="0"/>
          </a:p>
          <a:p>
            <a:pPr marL="0" indent="0">
              <a:buNone/>
            </a:pPr>
            <a:r>
              <a:rPr lang="ja-JP" altLang="ja-JP" sz="3600" dirty="0" smtClean="0"/>
              <a:t>平成</a:t>
            </a:r>
            <a:r>
              <a:rPr lang="en-US" altLang="ja-JP" sz="3600" dirty="0" smtClean="0"/>
              <a:t>17</a:t>
            </a:r>
            <a:r>
              <a:rPr lang="ja-JP" altLang="ja-JP" sz="3600" dirty="0" smtClean="0"/>
              <a:t>年</a:t>
            </a:r>
            <a:r>
              <a:rPr lang="ja-JP" altLang="ja-JP" sz="3600" dirty="0"/>
              <a:t>から</a:t>
            </a:r>
            <a:r>
              <a:rPr lang="ja-JP" altLang="ja-JP" sz="3600" dirty="0" smtClean="0"/>
              <a:t>の</a:t>
            </a:r>
            <a:r>
              <a:rPr lang="en-US" altLang="ja-JP" sz="3600" dirty="0" smtClean="0"/>
              <a:t>10</a:t>
            </a:r>
            <a:r>
              <a:rPr lang="ja-JP" altLang="ja-JP" sz="3600" dirty="0" smtClean="0"/>
              <a:t>年の活動</a:t>
            </a:r>
            <a:r>
              <a:rPr lang="ja-JP" altLang="ja-JP" sz="3600" dirty="0"/>
              <a:t>と今後の課題などについて報告する</a:t>
            </a:r>
            <a:r>
              <a:rPr lang="ja-JP" altLang="ja-JP" sz="3600" dirty="0" smtClean="0"/>
              <a:t>。</a:t>
            </a:r>
            <a:endParaRPr lang="en-US" altLang="ja-JP" sz="3600" dirty="0" smtClean="0"/>
          </a:p>
          <a:p>
            <a:pPr marL="0" indent="0">
              <a:buNone/>
            </a:pPr>
            <a:endParaRPr lang="en-US" altLang="ja-JP" dirty="0" smtClean="0"/>
          </a:p>
          <a:p>
            <a:pPr marL="0" indent="0">
              <a:buNone/>
            </a:pPr>
            <a:endParaRPr lang="ja-JP" altLang="ja-JP" dirty="0"/>
          </a:p>
          <a:p>
            <a:pPr marL="0" indent="0">
              <a:buNone/>
            </a:pPr>
            <a:endParaRPr kumimoji="1" lang="ja-JP" altLang="en-US" dirty="0"/>
          </a:p>
        </p:txBody>
      </p:sp>
    </p:spTree>
    <p:extLst>
      <p:ext uri="{BB962C8B-B14F-4D97-AF65-F5344CB8AC3E}">
        <p14:creationId xmlns:p14="http://schemas.microsoft.com/office/powerpoint/2010/main" val="2104824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活動経緯</a:t>
            </a:r>
            <a:endParaRPr kumimoji="1" lang="ja-JP" altLang="en-US" dirty="0"/>
          </a:p>
        </p:txBody>
      </p:sp>
      <p:sp>
        <p:nvSpPr>
          <p:cNvPr id="3" name="コンテンツ プレースホルダー 2"/>
          <p:cNvSpPr>
            <a:spLocks noGrp="1"/>
          </p:cNvSpPr>
          <p:nvPr>
            <p:ph idx="1"/>
          </p:nvPr>
        </p:nvSpPr>
        <p:spPr>
          <a:xfrm>
            <a:off x="480391" y="1270000"/>
            <a:ext cx="10515600" cy="4876800"/>
          </a:xfrm>
        </p:spPr>
        <p:txBody>
          <a:bodyPr>
            <a:normAutofit/>
          </a:bodyPr>
          <a:lstStyle/>
          <a:p>
            <a:pPr marL="0" indent="0">
              <a:buNone/>
            </a:pPr>
            <a:r>
              <a:rPr lang="ja-JP" altLang="ja-JP" sz="2400" dirty="0" smtClean="0"/>
              <a:t>平成</a:t>
            </a:r>
            <a:r>
              <a:rPr lang="en-US" altLang="ja-JP" sz="2400" dirty="0" smtClean="0"/>
              <a:t>16</a:t>
            </a:r>
            <a:r>
              <a:rPr lang="ja-JP" altLang="ja-JP" sz="2400" dirty="0" smtClean="0"/>
              <a:t>年</a:t>
            </a:r>
            <a:r>
              <a:rPr lang="ja-JP" altLang="ja-JP" sz="2400" dirty="0"/>
              <a:t>当時の女性理事が</a:t>
            </a:r>
            <a:r>
              <a:rPr lang="ja-JP" altLang="ja-JP" sz="2400" dirty="0" smtClean="0"/>
              <a:t>、</a:t>
            </a:r>
            <a:r>
              <a:rPr lang="en-US" altLang="ja-JP" sz="2400" dirty="0"/>
              <a:t>20</a:t>
            </a:r>
            <a:r>
              <a:rPr lang="ja-JP" altLang="en-US" sz="2400" dirty="0" smtClean="0"/>
              <a:t>歳代では</a:t>
            </a:r>
            <a:r>
              <a:rPr lang="ja-JP" altLang="ja-JP" sz="2400" dirty="0" smtClean="0"/>
              <a:t>男女比</a:t>
            </a:r>
            <a:r>
              <a:rPr lang="ja-JP" altLang="ja-JP" sz="2400" dirty="0"/>
              <a:t>半数以上の女性会員</a:t>
            </a:r>
            <a:r>
              <a:rPr lang="ja-JP" altLang="ja-JP" sz="2400" dirty="0" smtClean="0"/>
              <a:t>が</a:t>
            </a:r>
            <a:r>
              <a:rPr lang="en-US" altLang="ja-JP" sz="2400" dirty="0" smtClean="0"/>
              <a:t>30</a:t>
            </a:r>
            <a:r>
              <a:rPr lang="ja-JP" altLang="ja-JP" sz="2400" dirty="0" smtClean="0"/>
              <a:t>歳以降に激減</a:t>
            </a:r>
            <a:r>
              <a:rPr lang="ja-JP" altLang="ja-JP" sz="2400" dirty="0"/>
              <a:t>する現状に注目し、女性会員の就労継続が困難になる原因を探るべく、平成</a:t>
            </a:r>
            <a:r>
              <a:rPr lang="en-US" altLang="ja-JP" sz="2400" dirty="0"/>
              <a:t>17</a:t>
            </a:r>
            <a:r>
              <a:rPr lang="ja-JP" altLang="ja-JP" sz="2400" dirty="0"/>
              <a:t>年度に「女性会員支援事業委員会」として発足した。</a:t>
            </a:r>
            <a:endParaRPr lang="en-US" altLang="ja-JP" sz="2400" dirty="0"/>
          </a:p>
          <a:p>
            <a:pPr marL="0" indent="0">
              <a:buNone/>
            </a:pPr>
            <a:r>
              <a:rPr lang="ja-JP" altLang="ja-JP" sz="2400" dirty="0"/>
              <a:t>その要因として出産・育児による離職が挙ったが、アンケート調査、施設・個人への取材調査等を重ねていくうちに女性だけでなく、育児・介護・家族の看護や介護・自身の病気やけがなどの療養・職場環境など、就業継続を困難にする要因は多岐にわたり、年齢・性別に関係なく、支援の必要があることが分かった。</a:t>
            </a:r>
            <a:endParaRPr lang="en-US" altLang="ja-JP" sz="2400" dirty="0"/>
          </a:p>
          <a:p>
            <a:pPr marL="0" indent="0">
              <a:buNone/>
            </a:pPr>
            <a:r>
              <a:rPr lang="ja-JP" altLang="ja-JP" sz="2400" dirty="0"/>
              <a:t>平成</a:t>
            </a:r>
            <a:r>
              <a:rPr lang="en-US" altLang="ja-JP" sz="2400" dirty="0"/>
              <a:t>19</a:t>
            </a:r>
            <a:r>
              <a:rPr lang="ja-JP" altLang="ja-JP" sz="2400" dirty="0"/>
              <a:t>年「会員ライフサポート委員会」に改称し、平成</a:t>
            </a:r>
            <a:r>
              <a:rPr lang="en-US" altLang="ja-JP" sz="2400" dirty="0"/>
              <a:t>20</a:t>
            </a:r>
            <a:r>
              <a:rPr lang="ja-JP" altLang="ja-JP" sz="2400" dirty="0"/>
              <a:t>年には「会員ライフサポート部」となり</a:t>
            </a:r>
            <a:r>
              <a:rPr lang="ja-JP" altLang="en-US" sz="2400" dirty="0"/>
              <a:t>、平成</a:t>
            </a:r>
            <a:r>
              <a:rPr lang="en-US" altLang="ja-JP" sz="2400" dirty="0"/>
              <a:t>27</a:t>
            </a:r>
            <a:r>
              <a:rPr lang="ja-JP" altLang="en-US" sz="2400" dirty="0"/>
              <a:t>年「ライフサポート部」に改称して</a:t>
            </a:r>
            <a:r>
              <a:rPr lang="ja-JP" altLang="ja-JP" sz="2400" dirty="0"/>
              <a:t>活動を継続している。</a:t>
            </a:r>
          </a:p>
        </p:txBody>
      </p:sp>
    </p:spTree>
    <p:extLst>
      <p:ext uri="{BB962C8B-B14F-4D97-AF65-F5344CB8AC3E}">
        <p14:creationId xmlns:p14="http://schemas.microsoft.com/office/powerpoint/2010/main" val="307488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活動内容①</a:t>
            </a:r>
            <a:r>
              <a:rPr kumimoji="1" lang="en-US" altLang="ja-JP" dirty="0" smtClean="0"/>
              <a:t/>
            </a:r>
            <a:br>
              <a:rPr kumimoji="1" lang="en-US" altLang="ja-JP" dirty="0" smtClean="0"/>
            </a:br>
            <a:r>
              <a:rPr kumimoji="1" lang="ja-JP" altLang="en-US" dirty="0" smtClean="0"/>
              <a:t>アンケート・取材調査、報告書作成</a:t>
            </a:r>
            <a:endParaRPr kumimoji="1" lang="ja-JP" altLang="en-US" dirty="0"/>
          </a:p>
        </p:txBody>
      </p:sp>
      <p:sp>
        <p:nvSpPr>
          <p:cNvPr id="3" name="コンテンツ プレースホルダー 2"/>
          <p:cNvSpPr>
            <a:spLocks noGrp="1"/>
          </p:cNvSpPr>
          <p:nvPr>
            <p:ph idx="1"/>
          </p:nvPr>
        </p:nvSpPr>
        <p:spPr>
          <a:xfrm>
            <a:off x="677334" y="1930400"/>
            <a:ext cx="8596668" cy="4503529"/>
          </a:xfrm>
        </p:spPr>
        <p:txBody>
          <a:bodyPr>
            <a:normAutofit fontScale="92500" lnSpcReduction="10000"/>
          </a:bodyPr>
          <a:lstStyle/>
          <a:p>
            <a:pPr marL="0" indent="0">
              <a:buNone/>
            </a:pPr>
            <a:r>
              <a:rPr kumimoji="1" lang="ja-JP" altLang="en-US" sz="2200" dirty="0" smtClean="0"/>
              <a:t>＜アンケート・取材調査＞</a:t>
            </a:r>
            <a:endParaRPr kumimoji="1" lang="en-US" altLang="ja-JP" sz="2200" dirty="0" smtClean="0"/>
          </a:p>
          <a:p>
            <a:pPr marL="0" indent="0">
              <a:buNone/>
            </a:pPr>
            <a:r>
              <a:rPr lang="ja-JP" altLang="en-US" sz="2200" dirty="0" smtClean="0"/>
              <a:t>「女性会員の職場環境や離職」「男性育児休業取得者体験」</a:t>
            </a:r>
            <a:endParaRPr lang="en-US" altLang="ja-JP" sz="2200" dirty="0" smtClean="0"/>
          </a:p>
          <a:p>
            <a:pPr marL="0" indent="0">
              <a:buNone/>
            </a:pPr>
            <a:r>
              <a:rPr lang="ja-JP" altLang="en-US" sz="2200" dirty="0" smtClean="0"/>
              <a:t>「男性育児休業取得者への育児・仕事の両立」「パパ</a:t>
            </a:r>
            <a:r>
              <a:rPr lang="en-US" altLang="ja-JP" sz="2200" dirty="0" smtClean="0"/>
              <a:t>PT</a:t>
            </a:r>
            <a:r>
              <a:rPr lang="ja-JP" altLang="en-US" sz="2200" dirty="0" smtClean="0"/>
              <a:t>の育児」</a:t>
            </a:r>
            <a:endParaRPr lang="en-US" altLang="ja-JP" sz="2200" dirty="0" smtClean="0"/>
          </a:p>
          <a:p>
            <a:pPr marL="0" indent="0">
              <a:buNone/>
            </a:pPr>
            <a:r>
              <a:rPr lang="ja-JP" altLang="en-US" sz="2200" dirty="0" smtClean="0"/>
              <a:t>「理学療法部門責任者へ出産・育児と仕事の両立」</a:t>
            </a:r>
            <a:endParaRPr lang="en-US" altLang="ja-JP" sz="2200" dirty="0" smtClean="0"/>
          </a:p>
          <a:p>
            <a:pPr marL="0" indent="0">
              <a:buNone/>
            </a:pPr>
            <a:r>
              <a:rPr lang="ja-JP" altLang="en-US" sz="2200" dirty="0" smtClean="0"/>
              <a:t>「育児と仕事の両立ができる環境の取り組み」「家族介護」</a:t>
            </a:r>
            <a:endParaRPr lang="en-US" altLang="ja-JP" sz="2200" dirty="0" smtClean="0"/>
          </a:p>
          <a:p>
            <a:pPr marL="0" indent="0">
              <a:buNone/>
            </a:pPr>
            <a:r>
              <a:rPr lang="ja-JP" altLang="en-US" sz="2200" dirty="0" smtClean="0"/>
              <a:t>「介護と就業継続」「自宅会員・休会会員の就業」</a:t>
            </a:r>
            <a:endParaRPr lang="en-US" altLang="ja-JP" sz="2200" dirty="0" smtClean="0"/>
          </a:p>
          <a:p>
            <a:pPr marL="0" indent="0">
              <a:buNone/>
            </a:pPr>
            <a:r>
              <a:rPr lang="ja-JP" altLang="en-US" sz="2200" dirty="0" smtClean="0"/>
              <a:t>「協会員へ託児室設置」「士会へ就業継続支援」な</a:t>
            </a:r>
            <a:r>
              <a:rPr lang="ja-JP" altLang="en-US" sz="2200" dirty="0"/>
              <a:t>ど</a:t>
            </a:r>
            <a:endParaRPr kumimoji="1" lang="en-US" altLang="ja-JP" sz="2200" dirty="0" smtClean="0"/>
          </a:p>
          <a:p>
            <a:pPr marL="0" indent="0">
              <a:buNone/>
            </a:pPr>
            <a:r>
              <a:rPr lang="ja-JP" altLang="en-US" sz="2200" dirty="0" smtClean="0"/>
              <a:t>＜報告書＞</a:t>
            </a:r>
            <a:endParaRPr lang="en-US" altLang="ja-JP" sz="2200" dirty="0" smtClean="0"/>
          </a:p>
          <a:p>
            <a:pPr marL="0" indent="0">
              <a:buNone/>
            </a:pPr>
            <a:r>
              <a:rPr kumimoji="1" lang="en-US" altLang="ja-JP" sz="2200" dirty="0" smtClean="0"/>
              <a:t>H</a:t>
            </a:r>
            <a:r>
              <a:rPr lang="en-US" altLang="ja-JP" sz="2200" dirty="0"/>
              <a:t>17</a:t>
            </a:r>
            <a:r>
              <a:rPr kumimoji="1" lang="ja-JP" altLang="en-US" sz="2200" dirty="0" smtClean="0"/>
              <a:t>年度「女性会員の職場環境や離職に関する実態調査報告書」</a:t>
            </a:r>
            <a:endParaRPr kumimoji="1" lang="en-US" altLang="ja-JP" sz="2200" dirty="0" smtClean="0"/>
          </a:p>
          <a:p>
            <a:pPr marL="0" indent="0">
              <a:buNone/>
            </a:pPr>
            <a:r>
              <a:rPr lang="en-US" altLang="ja-JP" sz="2200" dirty="0" smtClean="0"/>
              <a:t>H22</a:t>
            </a:r>
            <a:r>
              <a:rPr lang="ja-JP" altLang="en-US" sz="2200" dirty="0" smtClean="0"/>
              <a:t>年度「理学療法部門の責任者を対象とした出産・育児と仕事の両立に関する調査報告書」</a:t>
            </a:r>
            <a:endParaRPr kumimoji="1" lang="ja-JP" altLang="en-US" sz="2200" dirty="0"/>
          </a:p>
        </p:txBody>
      </p:sp>
    </p:spTree>
    <p:extLst>
      <p:ext uri="{BB962C8B-B14F-4D97-AF65-F5344CB8AC3E}">
        <p14:creationId xmlns:p14="http://schemas.microsoft.com/office/powerpoint/2010/main" val="2561806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77334" y="351183"/>
            <a:ext cx="8596668" cy="1579217"/>
          </a:xfrm>
        </p:spPr>
        <p:txBody>
          <a:bodyPr>
            <a:noAutofit/>
          </a:bodyPr>
          <a:lstStyle/>
          <a:p>
            <a:r>
              <a:rPr kumimoji="1" lang="ja-JP" altLang="en-US" sz="3600" dirty="0" smtClean="0"/>
              <a:t>活動内容②</a:t>
            </a:r>
            <a:r>
              <a:rPr kumimoji="1" lang="en-US" altLang="ja-JP" sz="3600" dirty="0" smtClean="0"/>
              <a:t/>
            </a:r>
            <a:br>
              <a:rPr kumimoji="1" lang="en-US" altLang="ja-JP" sz="3600" dirty="0" smtClean="0"/>
            </a:br>
            <a:r>
              <a:rPr lang="ja-JP" altLang="en-US" sz="3600" dirty="0" smtClean="0"/>
              <a:t>学術大会などでの発表</a:t>
            </a:r>
            <a:r>
              <a:rPr lang="en-US" altLang="ja-JP" sz="3600" dirty="0" smtClean="0"/>
              <a:t/>
            </a:r>
            <a:br>
              <a:rPr lang="en-US" altLang="ja-JP" sz="3600" dirty="0" smtClean="0"/>
            </a:br>
            <a:r>
              <a:rPr lang="ja-JP" altLang="en-US" sz="3600" dirty="0" smtClean="0"/>
              <a:t>シンポジウム・講演会などの企画・運営</a:t>
            </a:r>
            <a:endParaRPr kumimoji="1" lang="ja-JP" altLang="en-US" sz="3600" dirty="0"/>
          </a:p>
        </p:txBody>
      </p:sp>
      <p:sp>
        <p:nvSpPr>
          <p:cNvPr id="3" name="コンテンツ プレースホルダー 2"/>
          <p:cNvSpPr>
            <a:spLocks noGrp="1"/>
          </p:cNvSpPr>
          <p:nvPr>
            <p:ph idx="1"/>
          </p:nvPr>
        </p:nvSpPr>
        <p:spPr>
          <a:xfrm>
            <a:off x="967408" y="2167215"/>
            <a:ext cx="8428383" cy="4438994"/>
          </a:xfrm>
        </p:spPr>
        <p:txBody>
          <a:bodyPr>
            <a:normAutofit/>
          </a:bodyPr>
          <a:lstStyle/>
          <a:p>
            <a:pPr marL="0" indent="0">
              <a:buNone/>
            </a:pPr>
            <a:r>
              <a:rPr lang="ja-JP" altLang="en-US" sz="2400" dirty="0" smtClean="0"/>
              <a:t>＜発表＞</a:t>
            </a:r>
            <a:endParaRPr lang="en-US" altLang="ja-JP" sz="2400" dirty="0" smtClean="0"/>
          </a:p>
          <a:p>
            <a:pPr marL="0" indent="0">
              <a:buNone/>
            </a:pPr>
            <a:r>
              <a:rPr lang="en-US" altLang="ja-JP" sz="2400" dirty="0" smtClean="0"/>
              <a:t>H18</a:t>
            </a:r>
            <a:r>
              <a:rPr lang="ja-JP" altLang="en-US" sz="2400" dirty="0" smtClean="0"/>
              <a:t>～</a:t>
            </a:r>
            <a:r>
              <a:rPr lang="en-US" altLang="ja-JP" sz="2400" dirty="0" smtClean="0"/>
              <a:t>21</a:t>
            </a:r>
            <a:r>
              <a:rPr lang="ja-JP" altLang="en-US" sz="2400" dirty="0" smtClean="0"/>
              <a:t>年度　関東甲信越ブロック学会：４演題</a:t>
            </a:r>
            <a:endParaRPr lang="en-US" altLang="ja-JP" sz="2400" dirty="0" smtClean="0"/>
          </a:p>
          <a:p>
            <a:pPr marL="0" indent="0">
              <a:buNone/>
            </a:pPr>
            <a:r>
              <a:rPr kumimoji="1" lang="en-US" altLang="ja-JP" sz="2400" dirty="0" smtClean="0"/>
              <a:t>H22</a:t>
            </a:r>
            <a:r>
              <a:rPr lang="ja-JP" altLang="en-US" sz="2400" dirty="0" smtClean="0"/>
              <a:t>～</a:t>
            </a:r>
            <a:r>
              <a:rPr lang="en-US" altLang="ja-JP" sz="2400" dirty="0" smtClean="0"/>
              <a:t>27</a:t>
            </a:r>
            <a:r>
              <a:rPr lang="ja-JP" altLang="en-US" sz="2400" dirty="0" smtClean="0"/>
              <a:t>年度　日本理学療法学術大会：１０演題</a:t>
            </a:r>
            <a:endParaRPr lang="en-US" altLang="ja-JP" sz="2400" dirty="0" smtClean="0"/>
          </a:p>
          <a:p>
            <a:pPr marL="0" indent="0">
              <a:buNone/>
            </a:pPr>
            <a:r>
              <a:rPr kumimoji="1" lang="ja-JP" altLang="en-US" sz="2400" dirty="0" smtClean="0"/>
              <a:t>＜企画・運営＞</a:t>
            </a:r>
            <a:endParaRPr kumimoji="1" lang="en-US" altLang="ja-JP" sz="2400" dirty="0" smtClean="0"/>
          </a:p>
          <a:p>
            <a:pPr marL="0" indent="0">
              <a:buNone/>
            </a:pPr>
            <a:r>
              <a:rPr lang="en-US" altLang="ja-JP" sz="2400" dirty="0" smtClean="0"/>
              <a:t>H18</a:t>
            </a:r>
            <a:r>
              <a:rPr lang="ja-JP" altLang="en-US" sz="2400" dirty="0" smtClean="0"/>
              <a:t>年度　関東甲信越ブロック学会：シンポジウム</a:t>
            </a:r>
            <a:endParaRPr lang="en-US" altLang="ja-JP" sz="2400" dirty="0" smtClean="0"/>
          </a:p>
          <a:p>
            <a:pPr marL="0" indent="0">
              <a:buNone/>
            </a:pPr>
            <a:r>
              <a:rPr lang="en-US" altLang="ja-JP" sz="2400" dirty="0" smtClean="0"/>
              <a:t>H19</a:t>
            </a:r>
            <a:r>
              <a:rPr lang="ja-JP" altLang="en-US" sz="2400" dirty="0" smtClean="0"/>
              <a:t>・</a:t>
            </a:r>
            <a:r>
              <a:rPr lang="en-US" altLang="ja-JP" sz="2400" dirty="0" smtClean="0"/>
              <a:t>20</a:t>
            </a:r>
            <a:r>
              <a:rPr lang="ja-JP" altLang="en-US" sz="2400" dirty="0" smtClean="0"/>
              <a:t>年度　神奈川県理学療法士会学会：講演会</a:t>
            </a:r>
            <a:endParaRPr lang="en-US" altLang="ja-JP" sz="2400" dirty="0" smtClean="0"/>
          </a:p>
          <a:p>
            <a:pPr marL="0" indent="0">
              <a:buNone/>
            </a:pPr>
            <a:r>
              <a:rPr lang="en-US" altLang="ja-JP" sz="2400" dirty="0" smtClean="0"/>
              <a:t>H26</a:t>
            </a:r>
            <a:r>
              <a:rPr lang="ja-JP" altLang="en-US" sz="2400" dirty="0" smtClean="0"/>
              <a:t>年度　日本理学療法学術大会：シンポジウム・講演会</a:t>
            </a:r>
            <a:endParaRPr lang="en-US" altLang="ja-JP" sz="2400" dirty="0" smtClean="0"/>
          </a:p>
          <a:p>
            <a:pPr marL="0" indent="0">
              <a:buNone/>
            </a:pPr>
            <a:r>
              <a:rPr lang="en-US" altLang="ja-JP" sz="2400" dirty="0" smtClean="0"/>
              <a:t>H27</a:t>
            </a:r>
            <a:r>
              <a:rPr lang="ja-JP" altLang="en-US" sz="2400" dirty="0" smtClean="0"/>
              <a:t>年度　日本理学療法学術大会：シンポジウム</a:t>
            </a:r>
            <a:endParaRPr lang="en-US" altLang="ja-JP" sz="2400" dirty="0" smtClean="0"/>
          </a:p>
          <a:p>
            <a:pPr marL="0" indent="0">
              <a:buNone/>
            </a:pPr>
            <a:endParaRPr kumimoji="1" lang="ja-JP" altLang="en-US" sz="2400" dirty="0"/>
          </a:p>
        </p:txBody>
      </p:sp>
    </p:spTree>
    <p:extLst>
      <p:ext uri="{BB962C8B-B14F-4D97-AF65-F5344CB8AC3E}">
        <p14:creationId xmlns:p14="http://schemas.microsoft.com/office/powerpoint/2010/main" val="2084415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活動内容③</a:t>
            </a:r>
            <a:r>
              <a:rPr kumimoji="1" lang="en-US" altLang="ja-JP" dirty="0" smtClean="0"/>
              <a:t/>
            </a:r>
            <a:br>
              <a:rPr kumimoji="1" lang="en-US" altLang="ja-JP" dirty="0" smtClean="0"/>
            </a:br>
            <a:r>
              <a:rPr lang="ja-JP" altLang="en-US" dirty="0" smtClean="0"/>
              <a:t>ニュース・ホームページでの情報掲載</a:t>
            </a:r>
            <a:endParaRPr kumimoji="1" lang="ja-JP" altLang="en-US" dirty="0"/>
          </a:p>
        </p:txBody>
      </p:sp>
      <p:sp>
        <p:nvSpPr>
          <p:cNvPr id="3" name="コンテンツ プレースホルダー 2"/>
          <p:cNvSpPr>
            <a:spLocks noGrp="1"/>
          </p:cNvSpPr>
          <p:nvPr>
            <p:ph idx="1"/>
          </p:nvPr>
        </p:nvSpPr>
        <p:spPr>
          <a:xfrm>
            <a:off x="470451" y="2160589"/>
            <a:ext cx="9362661" cy="3880773"/>
          </a:xfrm>
        </p:spPr>
        <p:txBody>
          <a:bodyPr>
            <a:noAutofit/>
          </a:bodyPr>
          <a:lstStyle/>
          <a:p>
            <a:pPr marL="0" indent="0">
              <a:buNone/>
            </a:pPr>
            <a:r>
              <a:rPr kumimoji="1" lang="ja-JP" altLang="en-US" sz="3200" dirty="0" smtClean="0"/>
              <a:t>神奈川県理学療法士会ニュース</a:t>
            </a:r>
            <a:endParaRPr kumimoji="1" lang="en-US" altLang="ja-JP" sz="3200" dirty="0" smtClean="0"/>
          </a:p>
          <a:p>
            <a:pPr marL="0" indent="0">
              <a:buNone/>
            </a:pPr>
            <a:r>
              <a:rPr lang="ja-JP" altLang="en-US" sz="3200" dirty="0"/>
              <a:t>　</a:t>
            </a:r>
            <a:r>
              <a:rPr lang="ja-JP" altLang="en-US" sz="3200" dirty="0" smtClean="0"/>
              <a:t>　　　　　　　　　</a:t>
            </a:r>
            <a:r>
              <a:rPr kumimoji="1" lang="ja-JP" altLang="en-US" sz="3200" dirty="0" smtClean="0"/>
              <a:t>ホームページでの情報掲載</a:t>
            </a:r>
            <a:endParaRPr kumimoji="1" lang="en-US" altLang="ja-JP" sz="3200" dirty="0" smtClean="0"/>
          </a:p>
          <a:p>
            <a:pPr marL="0" indent="0">
              <a:buNone/>
            </a:pPr>
            <a:r>
              <a:rPr lang="ja-JP" altLang="en-US" sz="3200" dirty="0" smtClean="0"/>
              <a:t>・ライフサポート部活動報告</a:t>
            </a:r>
            <a:endParaRPr lang="en-US" altLang="ja-JP" sz="3200" dirty="0" smtClean="0"/>
          </a:p>
          <a:p>
            <a:pPr marL="0" indent="0">
              <a:buNone/>
            </a:pPr>
            <a:r>
              <a:rPr kumimoji="1" lang="ja-JP" altLang="en-US" sz="3200" dirty="0" smtClean="0"/>
              <a:t>・体験談</a:t>
            </a:r>
            <a:endParaRPr kumimoji="1" lang="en-US" altLang="ja-JP" sz="3200" dirty="0" smtClean="0"/>
          </a:p>
          <a:p>
            <a:pPr marL="0" indent="0">
              <a:buNone/>
            </a:pPr>
            <a:r>
              <a:rPr lang="ja-JP" altLang="en-US" sz="3200" dirty="0" smtClean="0"/>
              <a:t>・関連法規</a:t>
            </a:r>
            <a:endParaRPr lang="en-US" altLang="ja-JP" sz="3200" dirty="0" smtClean="0"/>
          </a:p>
          <a:p>
            <a:pPr marL="0" indent="0">
              <a:buNone/>
            </a:pPr>
            <a:r>
              <a:rPr kumimoji="1" lang="ja-JP" altLang="en-US" sz="3200" dirty="0" smtClean="0"/>
              <a:t>・研修会などの案内　など</a:t>
            </a:r>
            <a:endParaRPr kumimoji="1" lang="ja-JP" altLang="en-US" sz="3200" dirty="0"/>
          </a:p>
        </p:txBody>
      </p:sp>
    </p:spTree>
    <p:extLst>
      <p:ext uri="{BB962C8B-B14F-4D97-AF65-F5344CB8AC3E}">
        <p14:creationId xmlns:p14="http://schemas.microsoft.com/office/powerpoint/2010/main" val="3208976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活動内容④</a:t>
            </a:r>
            <a:r>
              <a:rPr kumimoji="1" lang="en-US" altLang="ja-JP" dirty="0" smtClean="0"/>
              <a:t/>
            </a:r>
            <a:br>
              <a:rPr kumimoji="1" lang="en-US" altLang="ja-JP" dirty="0" smtClean="0"/>
            </a:br>
            <a:r>
              <a:rPr lang="ja-JP" altLang="en-US" dirty="0" smtClean="0"/>
              <a:t>託児室付き研修会及び交流会の企画・運営</a:t>
            </a:r>
            <a:endParaRPr kumimoji="1" lang="ja-JP" altLang="en-US" dirty="0"/>
          </a:p>
        </p:txBody>
      </p:sp>
      <p:sp>
        <p:nvSpPr>
          <p:cNvPr id="3" name="コンテンツ プレースホルダー 2"/>
          <p:cNvSpPr>
            <a:spLocks noGrp="1"/>
          </p:cNvSpPr>
          <p:nvPr>
            <p:ph idx="1"/>
          </p:nvPr>
        </p:nvSpPr>
        <p:spPr>
          <a:xfrm>
            <a:off x="417443" y="2153963"/>
            <a:ext cx="9475305" cy="4260089"/>
          </a:xfrm>
        </p:spPr>
        <p:txBody>
          <a:bodyPr>
            <a:noAutofit/>
          </a:bodyPr>
          <a:lstStyle/>
          <a:p>
            <a:pPr marL="0" indent="0">
              <a:buNone/>
            </a:pPr>
            <a:r>
              <a:rPr kumimoji="1" lang="en-US" altLang="ja-JP" sz="2400" dirty="0" smtClean="0"/>
              <a:t>H21</a:t>
            </a:r>
            <a:r>
              <a:rPr kumimoji="1" lang="ja-JP" altLang="en-US" sz="2400" dirty="0" smtClean="0"/>
              <a:t>年度より毎年開催</a:t>
            </a:r>
            <a:endParaRPr kumimoji="1" lang="en-US" altLang="ja-JP" sz="2400" dirty="0" smtClean="0"/>
          </a:p>
          <a:p>
            <a:pPr marL="0" indent="0">
              <a:buNone/>
            </a:pPr>
            <a:r>
              <a:rPr lang="ja-JP" altLang="en-US" sz="2400" dirty="0" smtClean="0"/>
              <a:t>＜研修会テーマ＞</a:t>
            </a:r>
            <a:endParaRPr lang="en-US" altLang="ja-JP" sz="2400" dirty="0" smtClean="0"/>
          </a:p>
          <a:p>
            <a:pPr marL="0" indent="0">
              <a:buNone/>
            </a:pPr>
            <a:r>
              <a:rPr lang="ja-JP" altLang="en-US" sz="2400" dirty="0" smtClean="0"/>
              <a:t>「高齢者の車いすシーティング」「セルフコーチング」「糖尿病」</a:t>
            </a:r>
            <a:endParaRPr lang="en-US" altLang="ja-JP" sz="2400" dirty="0" smtClean="0"/>
          </a:p>
          <a:p>
            <a:pPr marL="0" indent="0">
              <a:buNone/>
            </a:pPr>
            <a:r>
              <a:rPr lang="ja-JP" altLang="en-US" sz="2400" dirty="0" smtClean="0"/>
              <a:t>「脳画像のみかた」「生活期に関わる</a:t>
            </a:r>
            <a:r>
              <a:rPr lang="en-US" altLang="ja-JP" sz="2400" dirty="0" smtClean="0"/>
              <a:t>PT</a:t>
            </a:r>
            <a:r>
              <a:rPr lang="ja-JP" altLang="en-US" sz="2400" dirty="0" smtClean="0"/>
              <a:t>のためのリスク管理」</a:t>
            </a:r>
            <a:endParaRPr lang="en-US" altLang="ja-JP" sz="2400" dirty="0" smtClean="0"/>
          </a:p>
          <a:p>
            <a:pPr marL="0" indent="0">
              <a:buNone/>
            </a:pPr>
            <a:r>
              <a:rPr kumimoji="1" lang="ja-JP" altLang="en-US" sz="2400" dirty="0" smtClean="0"/>
              <a:t>＜交流会テーマ＞</a:t>
            </a:r>
            <a:endParaRPr kumimoji="1" lang="en-US" altLang="ja-JP" sz="2400" dirty="0" smtClean="0"/>
          </a:p>
          <a:p>
            <a:pPr marL="0" indent="0">
              <a:buNone/>
            </a:pPr>
            <a:r>
              <a:rPr lang="ja-JP" altLang="en-US" sz="2400" dirty="0" smtClean="0"/>
              <a:t>「働き続けられるためには」「生活と仕事の両立について」</a:t>
            </a:r>
            <a:endParaRPr lang="en-US" altLang="ja-JP" sz="2400" dirty="0" smtClean="0"/>
          </a:p>
          <a:p>
            <a:pPr marL="0" indent="0">
              <a:buNone/>
            </a:pPr>
            <a:r>
              <a:rPr lang="ja-JP" altLang="en-US" sz="2400" dirty="0" smtClean="0"/>
              <a:t>「日頃</a:t>
            </a:r>
            <a:r>
              <a:rPr lang="ja-JP" altLang="en-US" sz="2400" dirty="0"/>
              <a:t>頑張</a:t>
            </a:r>
            <a:r>
              <a:rPr lang="ja-JP" altLang="en-US" sz="2400" dirty="0" smtClean="0"/>
              <a:t>っていること、工夫していること」</a:t>
            </a:r>
            <a:endParaRPr lang="en-US" altLang="ja-JP" sz="2400" dirty="0" smtClean="0"/>
          </a:p>
          <a:p>
            <a:pPr marL="0" indent="0">
              <a:buNone/>
            </a:pPr>
            <a:r>
              <a:rPr lang="ja-JP" altLang="en-US" sz="2400" dirty="0" smtClean="0"/>
              <a:t>「職場で困っていること」　</a:t>
            </a:r>
            <a:r>
              <a:rPr kumimoji="1" lang="ja-JP" altLang="en-US" sz="2400" dirty="0" smtClean="0"/>
              <a:t>など</a:t>
            </a:r>
            <a:endParaRPr kumimoji="1" lang="ja-JP" altLang="en-US" sz="2400" dirty="0"/>
          </a:p>
        </p:txBody>
      </p:sp>
    </p:spTree>
    <p:extLst>
      <p:ext uri="{BB962C8B-B14F-4D97-AF65-F5344CB8AC3E}">
        <p14:creationId xmlns:p14="http://schemas.microsoft.com/office/powerpoint/2010/main" val="39095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活動内容⑤</a:t>
            </a:r>
            <a:r>
              <a:rPr kumimoji="1" lang="en-US" altLang="ja-JP" dirty="0" smtClean="0"/>
              <a:t/>
            </a:r>
            <a:br>
              <a:rPr kumimoji="1" lang="en-US" altLang="ja-JP" dirty="0" smtClean="0"/>
            </a:br>
            <a:r>
              <a:rPr lang="ja-JP" altLang="en-US" dirty="0" smtClean="0"/>
              <a:t>復職支援研修の企画・運営</a:t>
            </a:r>
            <a:endParaRPr kumimoji="1" lang="ja-JP" altLang="en-US" dirty="0"/>
          </a:p>
        </p:txBody>
      </p:sp>
      <p:sp>
        <p:nvSpPr>
          <p:cNvPr id="3" name="コンテンツ プレースホルダー 2"/>
          <p:cNvSpPr>
            <a:spLocks noGrp="1"/>
          </p:cNvSpPr>
          <p:nvPr>
            <p:ph idx="1"/>
          </p:nvPr>
        </p:nvSpPr>
        <p:spPr>
          <a:xfrm>
            <a:off x="563217" y="2153963"/>
            <a:ext cx="9124123" cy="4240211"/>
          </a:xfrm>
        </p:spPr>
        <p:txBody>
          <a:bodyPr>
            <a:normAutofit/>
          </a:bodyPr>
          <a:lstStyle/>
          <a:p>
            <a:pPr marL="0" indent="0">
              <a:buNone/>
            </a:pPr>
            <a:r>
              <a:rPr kumimoji="1" lang="en-US" altLang="ja-JP" sz="2400" dirty="0" smtClean="0"/>
              <a:t>H21</a:t>
            </a:r>
            <a:r>
              <a:rPr kumimoji="1" lang="ja-JP" altLang="en-US" sz="2400" dirty="0" smtClean="0"/>
              <a:t>年度　協会のリカレント教育に関する試行的事業を受託</a:t>
            </a:r>
            <a:endParaRPr kumimoji="1" lang="en-US" altLang="ja-JP" sz="2400" dirty="0" smtClean="0"/>
          </a:p>
          <a:p>
            <a:pPr marL="0" indent="0">
              <a:buNone/>
            </a:pPr>
            <a:r>
              <a:rPr lang="ja-JP" altLang="en-US" sz="2400" dirty="0"/>
              <a:t>　</a:t>
            </a:r>
            <a:r>
              <a:rPr lang="ja-JP" altLang="en-US" sz="2400" dirty="0" smtClean="0"/>
              <a:t>　　</a:t>
            </a:r>
            <a:r>
              <a:rPr lang="en-US" altLang="ja-JP" sz="2400" dirty="0" smtClean="0"/>
              <a:t>H22.1</a:t>
            </a:r>
            <a:r>
              <a:rPr lang="ja-JP" altLang="en-US" sz="2400" dirty="0" smtClean="0"/>
              <a:t>　回復期病院にて研修（</a:t>
            </a:r>
            <a:r>
              <a:rPr lang="en-US" altLang="ja-JP" sz="2400" dirty="0" smtClean="0"/>
              <a:t>5</a:t>
            </a:r>
            <a:r>
              <a:rPr lang="ja-JP" altLang="en-US" sz="2400" dirty="0" smtClean="0"/>
              <a:t>日間）</a:t>
            </a:r>
            <a:endParaRPr kumimoji="1" lang="en-US" altLang="ja-JP" sz="2400" dirty="0" smtClean="0"/>
          </a:p>
          <a:p>
            <a:pPr marL="0" indent="0">
              <a:buNone/>
            </a:pPr>
            <a:r>
              <a:rPr lang="en-US" altLang="ja-JP" sz="2400" dirty="0" smtClean="0"/>
              <a:t>H22</a:t>
            </a:r>
            <a:r>
              <a:rPr lang="ja-JP" altLang="en-US" sz="2400" dirty="0" smtClean="0"/>
              <a:t>年度より　神奈川県理学療法士会にて</a:t>
            </a:r>
            <a:r>
              <a:rPr lang="ja-JP" altLang="en-US" sz="2400" dirty="0" smtClean="0"/>
              <a:t>企画・運営</a:t>
            </a:r>
            <a:endParaRPr lang="en-US" altLang="ja-JP" sz="2400" smtClean="0"/>
          </a:p>
          <a:p>
            <a:pPr marL="0" indent="0">
              <a:buNone/>
            </a:pPr>
            <a:r>
              <a:rPr kumimoji="1" lang="ja-JP" altLang="en-US" sz="2400" dirty="0"/>
              <a:t>　</a:t>
            </a:r>
            <a:r>
              <a:rPr kumimoji="1" lang="ja-JP" altLang="en-US" sz="2400" dirty="0" smtClean="0"/>
              <a:t>　　</a:t>
            </a:r>
            <a:r>
              <a:rPr kumimoji="1" lang="en-US" altLang="ja-JP" sz="2400" dirty="0" smtClean="0"/>
              <a:t>H25.2</a:t>
            </a:r>
            <a:r>
              <a:rPr kumimoji="1" lang="ja-JP" altLang="en-US" sz="2400" dirty="0" smtClean="0"/>
              <a:t>～</a:t>
            </a:r>
            <a:r>
              <a:rPr kumimoji="1" lang="en-US" altLang="ja-JP" sz="2400" dirty="0" smtClean="0"/>
              <a:t>3</a:t>
            </a:r>
            <a:r>
              <a:rPr kumimoji="1" lang="ja-JP" altLang="en-US" sz="2400" dirty="0" smtClean="0"/>
              <a:t>　維持期施設にて研修（</a:t>
            </a:r>
            <a:r>
              <a:rPr kumimoji="1" lang="en-US" altLang="ja-JP" sz="2400" dirty="0" smtClean="0"/>
              <a:t>5</a:t>
            </a:r>
            <a:r>
              <a:rPr kumimoji="1" lang="ja-JP" altLang="en-US" sz="2400" dirty="0" smtClean="0"/>
              <a:t>日間）</a:t>
            </a:r>
            <a:endParaRPr kumimoji="1" lang="en-US" altLang="ja-JP" sz="2400" dirty="0" smtClean="0"/>
          </a:p>
          <a:p>
            <a:pPr marL="0" indent="0">
              <a:buNone/>
            </a:pPr>
            <a:r>
              <a:rPr lang="ja-JP" altLang="en-US" sz="2400" dirty="0"/>
              <a:t>　</a:t>
            </a:r>
            <a:r>
              <a:rPr lang="ja-JP" altLang="en-US" sz="2400" dirty="0" smtClean="0"/>
              <a:t>　　</a:t>
            </a:r>
            <a:r>
              <a:rPr kumimoji="1" lang="en-US" altLang="ja-JP" sz="2400" dirty="0" smtClean="0"/>
              <a:t>H26.9</a:t>
            </a:r>
            <a:r>
              <a:rPr kumimoji="1" lang="ja-JP" altLang="en-US" sz="2400" dirty="0" smtClean="0"/>
              <a:t>　　  急性期病院にて研修（</a:t>
            </a:r>
            <a:r>
              <a:rPr kumimoji="1" lang="en-US" altLang="ja-JP" sz="2400" dirty="0" smtClean="0"/>
              <a:t>5</a:t>
            </a:r>
            <a:r>
              <a:rPr kumimoji="1" lang="ja-JP" altLang="en-US" sz="2400" dirty="0" smtClean="0"/>
              <a:t>日間）</a:t>
            </a:r>
            <a:endParaRPr kumimoji="1" lang="en-US" altLang="ja-JP" sz="2400" dirty="0" smtClean="0"/>
          </a:p>
          <a:p>
            <a:pPr marL="0" indent="0">
              <a:buNone/>
            </a:pPr>
            <a:r>
              <a:rPr lang="ja-JP" altLang="en-US" sz="2400" dirty="0"/>
              <a:t>　</a:t>
            </a:r>
            <a:r>
              <a:rPr lang="ja-JP" altLang="en-US" sz="2400" dirty="0" smtClean="0"/>
              <a:t>　</a:t>
            </a:r>
            <a:r>
              <a:rPr lang="ja-JP" altLang="en-US" sz="2400" dirty="0"/>
              <a:t>　</a:t>
            </a:r>
            <a:r>
              <a:rPr lang="en-US" altLang="ja-JP" sz="2400" dirty="0" smtClean="0"/>
              <a:t>H27.4</a:t>
            </a:r>
            <a:r>
              <a:rPr lang="ja-JP" altLang="en-US" sz="2400" dirty="0" smtClean="0"/>
              <a:t>　     回復期病院・維持期施設にて研修（</a:t>
            </a:r>
            <a:r>
              <a:rPr lang="en-US" altLang="ja-JP" sz="2400" dirty="0" smtClean="0"/>
              <a:t>3</a:t>
            </a:r>
            <a:r>
              <a:rPr lang="ja-JP" altLang="en-US" sz="2400" dirty="0" smtClean="0"/>
              <a:t>日間）</a:t>
            </a:r>
            <a:endParaRPr lang="en-US" altLang="ja-JP" sz="2400" dirty="0" smtClean="0"/>
          </a:p>
          <a:p>
            <a:pPr marL="0" indent="0">
              <a:buNone/>
            </a:pPr>
            <a:r>
              <a:rPr kumimoji="1" lang="ja-JP" altLang="en-US" sz="2400" dirty="0" smtClean="0"/>
              <a:t>研修施設を増やし、研修期間や研修内容などの概要を変更して</a:t>
            </a:r>
            <a:r>
              <a:rPr lang="ja-JP" altLang="en-US" sz="2400" dirty="0" smtClean="0"/>
              <a:t>　</a:t>
            </a:r>
            <a:r>
              <a:rPr kumimoji="1" lang="ja-JP" altLang="en-US" sz="2400" dirty="0" smtClean="0"/>
              <a:t>研修者の希望に合わせられるようにしている。</a:t>
            </a:r>
            <a:endParaRPr kumimoji="1" lang="en-US" altLang="ja-JP" sz="2400" dirty="0" smtClean="0"/>
          </a:p>
          <a:p>
            <a:pPr marL="0" indent="0">
              <a:buNone/>
            </a:pPr>
            <a:endParaRPr kumimoji="1" lang="ja-JP" altLang="en-US" dirty="0"/>
          </a:p>
        </p:txBody>
      </p:sp>
    </p:spTree>
    <p:extLst>
      <p:ext uri="{BB962C8B-B14F-4D97-AF65-F5344CB8AC3E}">
        <p14:creationId xmlns:p14="http://schemas.microsoft.com/office/powerpoint/2010/main" val="1428884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活動内容⑥</a:t>
            </a:r>
            <a:r>
              <a:rPr kumimoji="1" lang="en-US" altLang="ja-JP" dirty="0" smtClean="0"/>
              <a:t/>
            </a:r>
            <a:br>
              <a:rPr kumimoji="1" lang="en-US" altLang="ja-JP" dirty="0" smtClean="0"/>
            </a:br>
            <a:r>
              <a:rPr kumimoji="1" lang="ja-JP" altLang="en-US" dirty="0" smtClean="0"/>
              <a:t>研修会などへの託児室設置・運営支援</a:t>
            </a:r>
            <a:endParaRPr kumimoji="1" lang="ja-JP" altLang="en-US" dirty="0"/>
          </a:p>
        </p:txBody>
      </p:sp>
      <p:sp>
        <p:nvSpPr>
          <p:cNvPr id="3" name="コンテンツ プレースホルダー 2"/>
          <p:cNvSpPr>
            <a:spLocks noGrp="1"/>
          </p:cNvSpPr>
          <p:nvPr>
            <p:ph idx="1"/>
          </p:nvPr>
        </p:nvSpPr>
        <p:spPr>
          <a:xfrm>
            <a:off x="437322" y="2199861"/>
            <a:ext cx="11416748" cy="4129501"/>
          </a:xfrm>
        </p:spPr>
        <p:txBody>
          <a:bodyPr>
            <a:normAutofit fontScale="85000" lnSpcReduction="10000"/>
          </a:bodyPr>
          <a:lstStyle/>
          <a:p>
            <a:pPr marL="0" indent="0">
              <a:buNone/>
            </a:pPr>
            <a:r>
              <a:rPr kumimoji="1" lang="ja-JP" altLang="en-US" sz="3500" dirty="0" smtClean="0"/>
              <a:t>・ライフサポート部主催研修会</a:t>
            </a:r>
            <a:endParaRPr kumimoji="1" lang="en-US" altLang="ja-JP" sz="3500" dirty="0" smtClean="0"/>
          </a:p>
          <a:p>
            <a:pPr marL="0" indent="0">
              <a:buNone/>
            </a:pPr>
            <a:r>
              <a:rPr lang="en-US" altLang="ja-JP" sz="3500" dirty="0" smtClean="0"/>
              <a:t>H21</a:t>
            </a:r>
            <a:r>
              <a:rPr lang="ja-JP" altLang="en-US" sz="3500" dirty="0" smtClean="0"/>
              <a:t>年度の研修会時は、研修場所の一部で部員が託児を実施した。</a:t>
            </a:r>
            <a:endParaRPr lang="en-US" altLang="ja-JP" sz="3500" dirty="0" smtClean="0"/>
          </a:p>
          <a:p>
            <a:pPr marL="0" indent="0">
              <a:buNone/>
            </a:pPr>
            <a:r>
              <a:rPr lang="en-US" altLang="ja-JP" sz="3500" dirty="0" smtClean="0"/>
              <a:t>H22</a:t>
            </a:r>
            <a:r>
              <a:rPr lang="ja-JP" altLang="en-US" sz="3500" dirty="0" smtClean="0"/>
              <a:t>年度からは予算を計上し、業者による託児とした。</a:t>
            </a:r>
            <a:endParaRPr kumimoji="1" lang="en-US" altLang="ja-JP" sz="3500" dirty="0" smtClean="0"/>
          </a:p>
          <a:p>
            <a:pPr marL="0" indent="0">
              <a:buNone/>
            </a:pPr>
            <a:endParaRPr kumimoji="1" lang="en-US" altLang="ja-JP" sz="3500" dirty="0" smtClean="0"/>
          </a:p>
          <a:p>
            <a:pPr marL="0" indent="0">
              <a:buNone/>
            </a:pPr>
            <a:r>
              <a:rPr kumimoji="1" lang="ja-JP" altLang="en-US" sz="3500" dirty="0" smtClean="0"/>
              <a:t>・他の研修会</a:t>
            </a:r>
            <a:endParaRPr kumimoji="1" lang="en-US" altLang="ja-JP" sz="3500" dirty="0" smtClean="0"/>
          </a:p>
          <a:p>
            <a:pPr marL="0" indent="0">
              <a:buNone/>
            </a:pPr>
            <a:r>
              <a:rPr kumimoji="1" lang="ja-JP" altLang="en-US" sz="3500" dirty="0" smtClean="0"/>
              <a:t>神奈川県理学療法士学会</a:t>
            </a:r>
            <a:r>
              <a:rPr lang="ja-JP" altLang="en-US" sz="3500" dirty="0" smtClean="0"/>
              <a:t>か</a:t>
            </a:r>
            <a:r>
              <a:rPr lang="ja-JP" altLang="en-US" sz="3500" dirty="0"/>
              <a:t>ら</a:t>
            </a:r>
            <a:r>
              <a:rPr kumimoji="1" lang="ja-JP" altLang="en-US" sz="3500" dirty="0" smtClean="0"/>
              <a:t>生涯学習部や介護保険部主催の研修会へと託児室設置の研修会を少しづつ増やしている。</a:t>
            </a:r>
            <a:endParaRPr kumimoji="1" lang="en-US" altLang="ja-JP" sz="3500" dirty="0" smtClean="0"/>
          </a:p>
          <a:p>
            <a:pPr marL="0" indent="0">
              <a:buNone/>
            </a:pPr>
            <a:r>
              <a:rPr lang="ja-JP" altLang="en-US" dirty="0"/>
              <a:t>　</a:t>
            </a:r>
            <a:r>
              <a:rPr lang="ja-JP" altLang="en-US" dirty="0" smtClean="0"/>
              <a:t>　</a:t>
            </a:r>
            <a:endParaRPr kumimoji="1" lang="ja-JP" altLang="en-US" dirty="0"/>
          </a:p>
        </p:txBody>
      </p:sp>
    </p:spTree>
    <p:extLst>
      <p:ext uri="{BB962C8B-B14F-4D97-AF65-F5344CB8AC3E}">
        <p14:creationId xmlns:p14="http://schemas.microsoft.com/office/powerpoint/2010/main" val="4194467798"/>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697</TotalTime>
  <Words>808</Words>
  <Application>Microsoft Office PowerPoint</Application>
  <PresentationFormat>ワイド画面</PresentationFormat>
  <Paragraphs>72</Paragraphs>
  <Slides>11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11</vt:i4>
      </vt:variant>
    </vt:vector>
  </HeadingPairs>
  <TitlesOfParts>
    <vt:vector size="18" baseType="lpstr">
      <vt:lpstr>ＭＳ Ｐゴシック</vt:lpstr>
      <vt:lpstr>メイリオ</vt:lpstr>
      <vt:lpstr>Arial</vt:lpstr>
      <vt:lpstr>Calibri</vt:lpstr>
      <vt:lpstr>Trebuchet MS</vt:lpstr>
      <vt:lpstr>Wingdings 3</vt:lpstr>
      <vt:lpstr>ファセット</vt:lpstr>
      <vt:lpstr>第50回日本理学療法学術大会 　「都道府県理学療法士等の活動報告」</vt:lpstr>
      <vt:lpstr>目的</vt:lpstr>
      <vt:lpstr>活動経緯</vt:lpstr>
      <vt:lpstr>活動内容① アンケート・取材調査、報告書作成</vt:lpstr>
      <vt:lpstr>活動内容② 学術大会などでの発表 シンポジウム・講演会などの企画・運営</vt:lpstr>
      <vt:lpstr>活動内容③ ニュース・ホームページでの情報掲載</vt:lpstr>
      <vt:lpstr>活動内容④ 託児室付き研修会及び交流会の企画・運営</vt:lpstr>
      <vt:lpstr>活動内容⑤ 復職支援研修の企画・運営</vt:lpstr>
      <vt:lpstr>活動内容⑥ 研修会などへの託児室設置・運営支援</vt:lpstr>
      <vt:lpstr>考察</vt:lpstr>
      <vt:lpstr>結論</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第50回日本理学療法学術大会 　　　「都道府県理学療法士等の活動報告」</dc:title>
  <dc:creator>萩原文子</dc:creator>
  <cp:lastModifiedBy>萩原文子</cp:lastModifiedBy>
  <cp:revision>29</cp:revision>
  <cp:lastPrinted>2015-05-24T06:32:36Z</cp:lastPrinted>
  <dcterms:created xsi:type="dcterms:W3CDTF">2015-05-05T03:16:03Z</dcterms:created>
  <dcterms:modified xsi:type="dcterms:W3CDTF">2015-06-03T14:54:28Z</dcterms:modified>
</cp:coreProperties>
</file>