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2" r:id="rId1"/>
  </p:sldMasterIdLst>
  <p:notesMasterIdLst>
    <p:notesMasterId r:id="rId18"/>
  </p:notesMasterIdLst>
  <p:sldIdLst>
    <p:sldId id="256" r:id="rId2"/>
    <p:sldId id="257" r:id="rId3"/>
    <p:sldId id="258" r:id="rId4"/>
    <p:sldId id="259" r:id="rId5"/>
    <p:sldId id="260" r:id="rId6"/>
    <p:sldId id="264" r:id="rId7"/>
    <p:sldId id="265" r:id="rId8"/>
    <p:sldId id="266" r:id="rId9"/>
    <p:sldId id="267" r:id="rId10"/>
    <p:sldId id="268" r:id="rId11"/>
    <p:sldId id="269" r:id="rId12"/>
    <p:sldId id="270" r:id="rId13"/>
    <p:sldId id="272" r:id="rId14"/>
    <p:sldId id="263"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23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12502;&#12483;&#12463;1"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12502;&#12483;&#12463;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12502;&#12483;&#12463;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12502;&#12483;&#12463;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masahide:Documents:&#20181;&#20107;:&#20250;&#21729;&#12521;&#12452;&#12501;&#12469;&#12509;&#12540;&#12488;&#37096;:&#12464;&#12521;&#125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tx>
                <c:rich>
                  <a:bodyPr/>
                  <a:lstStyle/>
                  <a:p>
                    <a:pPr>
                      <a:defRPr sz="1800">
                        <a:solidFill>
                          <a:srgbClr val="FF0000"/>
                        </a:solidFill>
                      </a:defRPr>
                    </a:pPr>
                    <a:r>
                      <a:rPr lang="en-US" altLang="ja-JP" dirty="0" smtClean="0">
                        <a:solidFill>
                          <a:srgbClr val="FF0000"/>
                        </a:solidFill>
                      </a:rPr>
                      <a:t>298</a:t>
                    </a:r>
                    <a:r>
                      <a:rPr lang="ja-JP" altLang="en-US" dirty="0" smtClean="0">
                        <a:solidFill>
                          <a:srgbClr val="FF0000"/>
                        </a:solidFill>
                      </a:rPr>
                      <a:t>名</a:t>
                    </a:r>
                    <a:r>
                      <a:rPr lang="en-US" altLang="ja-JP" dirty="0" smtClean="0">
                        <a:solidFill>
                          <a:srgbClr val="FF0000"/>
                        </a:solidFill>
                      </a:rPr>
                      <a:t>, </a:t>
                    </a:r>
                    <a:r>
                      <a:rPr lang="en-US" altLang="ja-JP" dirty="0">
                        <a:solidFill>
                          <a:srgbClr val="FF0000"/>
                        </a:solidFill>
                      </a:rPr>
                      <a:t>27.59%</a:t>
                    </a:r>
                  </a:p>
                </c:rich>
              </c:tx>
              <c:numFmt formatCode="0.00%" sourceLinked="0"/>
              <c:spPr/>
              <c:showLegendKey val="0"/>
              <c:showVal val="1"/>
              <c:showCatName val="0"/>
              <c:showSerName val="0"/>
              <c:showPercent val="1"/>
              <c:showBubbleSize val="0"/>
            </c:dLbl>
            <c:dLbl>
              <c:idx val="1"/>
              <c:layout/>
              <c:tx>
                <c:rich>
                  <a:bodyPr/>
                  <a:lstStyle/>
                  <a:p>
                    <a:r>
                      <a:rPr lang="en-US" altLang="ja-JP" dirty="0" smtClean="0"/>
                      <a:t>782</a:t>
                    </a:r>
                    <a:r>
                      <a:rPr lang="ja-JP" altLang="en-US" dirty="0" smtClean="0"/>
                      <a:t>名</a:t>
                    </a:r>
                    <a:r>
                      <a:rPr lang="en-US" altLang="ja-JP" dirty="0" smtClean="0"/>
                      <a:t>, </a:t>
                    </a:r>
                    <a:r>
                      <a:rPr lang="en-US" altLang="ja-JP" dirty="0"/>
                      <a:t>72.41%</a:t>
                    </a:r>
                  </a:p>
                </c:rich>
              </c:tx>
              <c:showLegendKey val="0"/>
              <c:showVal val="1"/>
              <c:showCatName val="0"/>
              <c:showSerName val="0"/>
              <c:showPercent val="1"/>
              <c:showBubbleSize val="0"/>
            </c:dLbl>
            <c:numFmt formatCode="0.00%" sourceLinked="0"/>
            <c:txPr>
              <a:bodyPr/>
              <a:lstStyle/>
              <a:p>
                <a:pPr>
                  <a:defRPr sz="1800"/>
                </a:pPr>
                <a:endParaRPr lang="ja-JP"/>
              </a:p>
            </c:txPr>
            <c:showLegendKey val="0"/>
            <c:showVal val="1"/>
            <c:showCatName val="0"/>
            <c:showSerName val="0"/>
            <c:showPercent val="1"/>
            <c:showBubbleSize val="0"/>
            <c:showLeaderLines val="1"/>
          </c:dLbls>
          <c:cat>
            <c:strRef>
              <c:f>Sheet1!$A$2:$A$3</c:f>
              <c:strCache>
                <c:ptCount val="2"/>
                <c:pt idx="0">
                  <c:v>回答</c:v>
                </c:pt>
                <c:pt idx="1">
                  <c:v>未回答</c:v>
                </c:pt>
              </c:strCache>
            </c:strRef>
          </c:cat>
          <c:val>
            <c:numRef>
              <c:f>Sheet1!$B$2:$B$3</c:f>
              <c:numCache>
                <c:formatCode>General</c:formatCode>
                <c:ptCount val="2"/>
                <c:pt idx="0">
                  <c:v>298.0</c:v>
                </c:pt>
                <c:pt idx="1">
                  <c:v>782.0</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2400"/>
          </a:pPr>
          <a:endParaRPr lang="ja-JP"/>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tx>
                <c:rich>
                  <a:bodyPr/>
                  <a:lstStyle/>
                  <a:p>
                    <a:r>
                      <a:rPr lang="en-US" altLang="ja-JP" dirty="0" smtClean="0"/>
                      <a:t>61</a:t>
                    </a:r>
                    <a:r>
                      <a:rPr lang="ja-JP" altLang="en-US" dirty="0" smtClean="0"/>
                      <a:t>名</a:t>
                    </a:r>
                    <a:r>
                      <a:rPr lang="en-US" altLang="ja-JP" dirty="0" smtClean="0"/>
                      <a:t>, </a:t>
                    </a:r>
                    <a:r>
                      <a:rPr lang="en-US" altLang="ja-JP" dirty="0"/>
                      <a:t>20.47%</a:t>
                    </a:r>
                  </a:p>
                </c:rich>
              </c:tx>
              <c:showLegendKey val="0"/>
              <c:showVal val="1"/>
              <c:showCatName val="0"/>
              <c:showSerName val="0"/>
              <c:showPercent val="1"/>
              <c:showBubbleSize val="0"/>
            </c:dLbl>
            <c:dLbl>
              <c:idx val="1"/>
              <c:layout/>
              <c:tx>
                <c:rich>
                  <a:bodyPr/>
                  <a:lstStyle/>
                  <a:p>
                    <a:pPr>
                      <a:defRPr sz="2000">
                        <a:solidFill>
                          <a:srgbClr val="FF0000"/>
                        </a:solidFill>
                      </a:defRPr>
                    </a:pPr>
                    <a:r>
                      <a:rPr lang="en-US" altLang="ja-JP" sz="2000" dirty="0" smtClean="0">
                        <a:solidFill>
                          <a:srgbClr val="FF0000"/>
                        </a:solidFill>
                      </a:rPr>
                      <a:t>230</a:t>
                    </a:r>
                    <a:r>
                      <a:rPr lang="ja-JP" altLang="en-US" sz="2000" dirty="0" smtClean="0">
                        <a:solidFill>
                          <a:srgbClr val="FF0000"/>
                        </a:solidFill>
                      </a:rPr>
                      <a:t>名</a:t>
                    </a:r>
                    <a:r>
                      <a:rPr lang="en-US" altLang="ja-JP" sz="2000" dirty="0" smtClean="0">
                        <a:solidFill>
                          <a:srgbClr val="FF0000"/>
                        </a:solidFill>
                      </a:rPr>
                      <a:t>, </a:t>
                    </a:r>
                    <a:r>
                      <a:rPr lang="en-US" altLang="ja-JP" sz="2000" dirty="0">
                        <a:solidFill>
                          <a:srgbClr val="FF0000"/>
                        </a:solidFill>
                      </a:rPr>
                      <a:t>77.18%</a:t>
                    </a:r>
                  </a:p>
                </c:rich>
              </c:tx>
              <c:numFmt formatCode="0.00%" sourceLinked="0"/>
              <c:spPr>
                <a:solidFill>
                  <a:schemeClr val="bg1"/>
                </a:solidFill>
              </c:spPr>
              <c:showLegendKey val="0"/>
              <c:showVal val="1"/>
              <c:showCatName val="0"/>
              <c:showSerName val="0"/>
              <c:showPercent val="1"/>
              <c:showBubbleSize val="0"/>
            </c:dLbl>
            <c:dLbl>
              <c:idx val="2"/>
              <c:layout/>
              <c:tx>
                <c:rich>
                  <a:bodyPr/>
                  <a:lstStyle/>
                  <a:p>
                    <a:r>
                      <a:rPr lang="en-US" altLang="ja-JP" dirty="0" smtClean="0"/>
                      <a:t>7</a:t>
                    </a:r>
                    <a:r>
                      <a:rPr lang="ja-JP" altLang="en-US" dirty="0" smtClean="0"/>
                      <a:t>名</a:t>
                    </a:r>
                    <a:r>
                      <a:rPr lang="en-US" altLang="ja-JP" dirty="0" smtClean="0"/>
                      <a:t>, </a:t>
                    </a:r>
                    <a:r>
                      <a:rPr lang="en-US" altLang="ja-JP" dirty="0"/>
                      <a:t>2.35%</a:t>
                    </a:r>
                  </a:p>
                </c:rich>
              </c:tx>
              <c:showLegendKey val="0"/>
              <c:showVal val="1"/>
              <c:showCatName val="0"/>
              <c:showSerName val="0"/>
              <c:showPercent val="1"/>
              <c:showBubbleSize val="0"/>
            </c:dLbl>
            <c:numFmt formatCode="0.00%" sourceLinked="0"/>
            <c:txPr>
              <a:bodyPr/>
              <a:lstStyle/>
              <a:p>
                <a:pPr>
                  <a:defRPr sz="1800"/>
                </a:pPr>
                <a:endParaRPr lang="ja-JP"/>
              </a:p>
            </c:txPr>
            <c:showLegendKey val="0"/>
            <c:showVal val="1"/>
            <c:showCatName val="0"/>
            <c:showSerName val="0"/>
            <c:showPercent val="1"/>
            <c:showBubbleSize val="0"/>
            <c:showLeaderLines val="1"/>
          </c:dLbls>
          <c:cat>
            <c:strRef>
              <c:f>Sheet1!$G$2:$G$4</c:f>
              <c:strCache>
                <c:ptCount val="3"/>
                <c:pt idx="0">
                  <c:v>男性</c:v>
                </c:pt>
                <c:pt idx="1">
                  <c:v>女性</c:v>
                </c:pt>
                <c:pt idx="2">
                  <c:v>未回答</c:v>
                </c:pt>
              </c:strCache>
            </c:strRef>
          </c:cat>
          <c:val>
            <c:numRef>
              <c:f>Sheet1!$H$2:$H$4</c:f>
              <c:numCache>
                <c:formatCode>General</c:formatCode>
                <c:ptCount val="3"/>
                <c:pt idx="0">
                  <c:v>61.0</c:v>
                </c:pt>
                <c:pt idx="1">
                  <c:v>230.0</c:v>
                </c:pt>
                <c:pt idx="2">
                  <c:v>7.0</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dLbl>
              <c:idx val="0"/>
              <c:spPr/>
              <c:txPr>
                <a:bodyPr/>
                <a:lstStyle/>
                <a:p>
                  <a:pPr>
                    <a:defRPr sz="2400">
                      <a:solidFill>
                        <a:srgbClr val="FF0000"/>
                      </a:solidFill>
                    </a:defRPr>
                  </a:pPr>
                  <a:endParaRPr lang="ja-JP"/>
                </a:p>
              </c:txPr>
              <c:showLegendKey val="0"/>
              <c:showVal val="1"/>
              <c:showCatName val="0"/>
              <c:showSerName val="0"/>
              <c:showPercent val="0"/>
              <c:showBubbleSize val="0"/>
            </c:dLbl>
            <c:dLbl>
              <c:idx val="1"/>
              <c:spPr/>
              <c:txPr>
                <a:bodyPr/>
                <a:lstStyle/>
                <a:p>
                  <a:pPr>
                    <a:defRPr sz="2400">
                      <a:solidFill>
                        <a:srgbClr val="FF0000"/>
                      </a:solidFill>
                    </a:defRPr>
                  </a:pPr>
                  <a:endParaRPr lang="ja-JP"/>
                </a:p>
              </c:txPr>
              <c:showLegendKey val="0"/>
              <c:showVal val="1"/>
              <c:showCatName val="0"/>
              <c:showSerName val="0"/>
              <c:showPercent val="0"/>
              <c:showBubbleSize val="0"/>
            </c:dLbl>
            <c:dLbl>
              <c:idx val="2"/>
              <c:spPr/>
              <c:txPr>
                <a:bodyPr/>
                <a:lstStyle/>
                <a:p>
                  <a:pPr>
                    <a:defRPr sz="2400">
                      <a:solidFill>
                        <a:srgbClr val="FF0000"/>
                      </a:solidFill>
                    </a:defRPr>
                  </a:pPr>
                  <a:endParaRPr lang="ja-JP"/>
                </a:p>
              </c:txPr>
              <c:showLegendKey val="0"/>
              <c:showVal val="1"/>
              <c:showCatName val="0"/>
              <c:showSerName val="0"/>
              <c:showPercent val="0"/>
              <c:showBubbleSize val="0"/>
            </c:dLbl>
            <c:txPr>
              <a:bodyPr/>
              <a:lstStyle/>
              <a:p>
                <a:pPr>
                  <a:defRPr sz="1800"/>
                </a:pPr>
                <a:endParaRPr lang="ja-JP"/>
              </a:p>
            </c:txPr>
            <c:showLegendKey val="0"/>
            <c:showVal val="1"/>
            <c:showCatName val="0"/>
            <c:showSerName val="0"/>
            <c:showPercent val="0"/>
            <c:showBubbleSize val="0"/>
            <c:showLeaderLines val="0"/>
          </c:dLbls>
          <c:cat>
            <c:strRef>
              <c:f>Sheet1!$AA$2:$AA$9</c:f>
              <c:strCache>
                <c:ptCount val="8"/>
                <c:pt idx="0">
                  <c:v>20代</c:v>
                </c:pt>
                <c:pt idx="1">
                  <c:v>30代</c:v>
                </c:pt>
                <c:pt idx="2">
                  <c:v>40代</c:v>
                </c:pt>
                <c:pt idx="3">
                  <c:v>50代</c:v>
                </c:pt>
                <c:pt idx="4">
                  <c:v>60代</c:v>
                </c:pt>
                <c:pt idx="5">
                  <c:v>70代</c:v>
                </c:pt>
                <c:pt idx="6">
                  <c:v>80代</c:v>
                </c:pt>
                <c:pt idx="7">
                  <c:v>記載なし</c:v>
                </c:pt>
              </c:strCache>
            </c:strRef>
          </c:cat>
          <c:val>
            <c:numRef>
              <c:f>Sheet1!$AB$2:$AB$9</c:f>
              <c:numCache>
                <c:formatCode>General</c:formatCode>
                <c:ptCount val="8"/>
                <c:pt idx="0">
                  <c:v>54.0</c:v>
                </c:pt>
                <c:pt idx="1">
                  <c:v>144.0</c:v>
                </c:pt>
                <c:pt idx="2">
                  <c:v>71.0</c:v>
                </c:pt>
                <c:pt idx="3">
                  <c:v>7.0</c:v>
                </c:pt>
                <c:pt idx="4">
                  <c:v>12.0</c:v>
                </c:pt>
                <c:pt idx="5">
                  <c:v>2.0</c:v>
                </c:pt>
                <c:pt idx="6">
                  <c:v>2.0</c:v>
                </c:pt>
                <c:pt idx="7">
                  <c:v>6.0</c:v>
                </c:pt>
              </c:numCache>
            </c:numRef>
          </c:val>
        </c:ser>
        <c:dLbls>
          <c:showLegendKey val="0"/>
          <c:showVal val="0"/>
          <c:showCatName val="0"/>
          <c:showSerName val="0"/>
          <c:showPercent val="0"/>
          <c:showBubbleSize val="0"/>
        </c:dLbls>
        <c:gapWidth val="150"/>
        <c:shape val="box"/>
        <c:axId val="-2092147240"/>
        <c:axId val="-2092144232"/>
        <c:axId val="0"/>
      </c:bar3DChart>
      <c:catAx>
        <c:axId val="-2092147240"/>
        <c:scaling>
          <c:orientation val="maxMin"/>
        </c:scaling>
        <c:delete val="0"/>
        <c:axPos val="l"/>
        <c:majorTickMark val="out"/>
        <c:minorTickMark val="none"/>
        <c:tickLblPos val="nextTo"/>
        <c:txPr>
          <a:bodyPr/>
          <a:lstStyle/>
          <a:p>
            <a:pPr>
              <a:defRPr sz="1400"/>
            </a:pPr>
            <a:endParaRPr lang="ja-JP"/>
          </a:p>
        </c:txPr>
        <c:crossAx val="-2092144232"/>
        <c:crosses val="autoZero"/>
        <c:auto val="1"/>
        <c:lblAlgn val="ctr"/>
        <c:lblOffset val="100"/>
        <c:noMultiLvlLbl val="0"/>
      </c:catAx>
      <c:valAx>
        <c:axId val="-2092144232"/>
        <c:scaling>
          <c:orientation val="minMax"/>
        </c:scaling>
        <c:delete val="0"/>
        <c:axPos val="t"/>
        <c:majorGridlines/>
        <c:numFmt formatCode="General" sourceLinked="1"/>
        <c:majorTickMark val="out"/>
        <c:minorTickMark val="none"/>
        <c:tickLblPos val="nextTo"/>
        <c:crossAx val="-2092147240"/>
        <c:crosses val="autoZero"/>
        <c:crossBetween val="between"/>
      </c:valAx>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02594782943199"/>
          <c:y val="0.145833333333333"/>
          <c:w val="0.794810434113602"/>
          <c:h val="0.75462962962963"/>
        </c:manualLayout>
      </c:layout>
      <c:pie3DChart>
        <c:varyColors val="1"/>
        <c:ser>
          <c:idx val="0"/>
          <c:order val="0"/>
          <c:dLbls>
            <c:dLbl>
              <c:idx val="0"/>
              <c:layout/>
              <c:tx>
                <c:rich>
                  <a:bodyPr/>
                  <a:lstStyle/>
                  <a:p>
                    <a:r>
                      <a:rPr lang="en-US" altLang="ja-JP" dirty="0" smtClean="0"/>
                      <a:t>15</a:t>
                    </a:r>
                    <a:r>
                      <a:rPr lang="ja-JP" altLang="en-US" dirty="0" smtClean="0"/>
                      <a:t>名</a:t>
                    </a:r>
                    <a:r>
                      <a:rPr lang="en-US" altLang="ja-JP" dirty="0" smtClean="0"/>
                      <a:t>, </a:t>
                    </a:r>
                    <a:r>
                      <a:rPr lang="en-US" altLang="ja-JP" dirty="0"/>
                      <a:t>13.64%</a:t>
                    </a:r>
                  </a:p>
                </c:rich>
              </c:tx>
              <c:showLegendKey val="0"/>
              <c:showVal val="1"/>
              <c:showCatName val="0"/>
              <c:showSerName val="0"/>
              <c:showPercent val="1"/>
              <c:showBubbleSize val="0"/>
            </c:dLbl>
            <c:dLbl>
              <c:idx val="1"/>
              <c:layout>
                <c:manualLayout>
                  <c:x val="0.147286826411872"/>
                  <c:y val="-0.236111111111111"/>
                </c:manualLayout>
              </c:layout>
              <c:tx>
                <c:rich>
                  <a:bodyPr/>
                  <a:lstStyle/>
                  <a:p>
                    <a:pPr>
                      <a:defRPr sz="2000">
                        <a:solidFill>
                          <a:srgbClr val="FF0000"/>
                        </a:solidFill>
                      </a:defRPr>
                    </a:pPr>
                    <a:r>
                      <a:rPr lang="en-US" altLang="ja-JP" dirty="0" smtClean="0">
                        <a:solidFill>
                          <a:srgbClr val="FF0000"/>
                        </a:solidFill>
                      </a:rPr>
                      <a:t>95</a:t>
                    </a:r>
                    <a:r>
                      <a:rPr lang="ja-JP" altLang="en-US" dirty="0" smtClean="0">
                        <a:solidFill>
                          <a:srgbClr val="FF0000"/>
                        </a:solidFill>
                      </a:rPr>
                      <a:t>名</a:t>
                    </a:r>
                    <a:r>
                      <a:rPr lang="en-US" altLang="ja-JP" dirty="0" smtClean="0">
                        <a:solidFill>
                          <a:srgbClr val="FF0000"/>
                        </a:solidFill>
                      </a:rPr>
                      <a:t>, </a:t>
                    </a:r>
                    <a:r>
                      <a:rPr lang="en-US" altLang="ja-JP" dirty="0">
                        <a:solidFill>
                          <a:srgbClr val="FF0000"/>
                        </a:solidFill>
                      </a:rPr>
                      <a:t>86.36%</a:t>
                    </a:r>
                  </a:p>
                </c:rich>
              </c:tx>
              <c:numFmt formatCode="0.00%" sourceLinked="0"/>
              <c:spPr>
                <a:solidFill>
                  <a:srgbClr val="FFFFFF"/>
                </a:solidFill>
              </c:spPr>
              <c:showLegendKey val="0"/>
              <c:showVal val="1"/>
              <c:showCatName val="0"/>
              <c:showSerName val="0"/>
              <c:showPercent val="1"/>
              <c:showBubbleSize val="0"/>
            </c:dLbl>
            <c:numFmt formatCode="0.00%" sourceLinked="0"/>
            <c:txPr>
              <a:bodyPr/>
              <a:lstStyle/>
              <a:p>
                <a:pPr>
                  <a:defRPr sz="1800"/>
                </a:pPr>
                <a:endParaRPr lang="ja-JP"/>
              </a:p>
            </c:txPr>
            <c:showLegendKey val="0"/>
            <c:showVal val="1"/>
            <c:showCatName val="0"/>
            <c:showSerName val="0"/>
            <c:showPercent val="1"/>
            <c:showBubbleSize val="0"/>
            <c:showLeaderLines val="1"/>
          </c:dLbls>
          <c:cat>
            <c:strRef>
              <c:f>Sheet1!$D$24:$D$25</c:f>
              <c:strCache>
                <c:ptCount val="2"/>
                <c:pt idx="0">
                  <c:v>予定あり</c:v>
                </c:pt>
                <c:pt idx="1">
                  <c:v>未定</c:v>
                </c:pt>
              </c:strCache>
            </c:strRef>
          </c:cat>
          <c:val>
            <c:numRef>
              <c:f>Sheet1!$E$24:$E$25</c:f>
              <c:numCache>
                <c:formatCode>General</c:formatCode>
                <c:ptCount val="2"/>
                <c:pt idx="0">
                  <c:v>15.0</c:v>
                </c:pt>
                <c:pt idx="1">
                  <c:v>95.0</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Pt>
            <c:idx val="1"/>
            <c:bubble3D val="0"/>
            <c:explosion val="43"/>
          </c:dPt>
          <c:dLbls>
            <c:dLbl>
              <c:idx val="0"/>
              <c:layout/>
              <c:tx>
                <c:rich>
                  <a:bodyPr/>
                  <a:lstStyle/>
                  <a:p>
                    <a:r>
                      <a:rPr lang="en-US" altLang="ja-JP" sz="1800"/>
                      <a:t>110</a:t>
                    </a:r>
                    <a:r>
                      <a:rPr lang="ja-JP" altLang="en-US" sz="1800"/>
                      <a:t>名</a:t>
                    </a:r>
                    <a:r>
                      <a:rPr lang="en-US" altLang="ja-JP" sz="1800"/>
                      <a:t>, 36.91%</a:t>
                    </a:r>
                    <a:endParaRPr lang="en-US" altLang="ja-JP"/>
                  </a:p>
                </c:rich>
              </c:tx>
              <c:showLegendKey val="0"/>
              <c:showVal val="1"/>
              <c:showCatName val="0"/>
              <c:showSerName val="0"/>
              <c:showPercent val="1"/>
              <c:showBubbleSize val="0"/>
            </c:dLbl>
            <c:dLbl>
              <c:idx val="1"/>
              <c:layout>
                <c:manualLayout>
                  <c:x val="0.0181898512685914"/>
                  <c:y val="0.0063546223388743"/>
                </c:manualLayout>
              </c:layout>
              <c:tx>
                <c:rich>
                  <a:bodyPr/>
                  <a:lstStyle/>
                  <a:p>
                    <a:r>
                      <a:rPr lang="en-US" altLang="ja-JP" sz="1800"/>
                      <a:t>188</a:t>
                    </a:r>
                    <a:r>
                      <a:rPr lang="ja-JP" altLang="en-US" sz="1800"/>
                      <a:t>名</a:t>
                    </a:r>
                    <a:r>
                      <a:rPr lang="en-US" altLang="ja-JP" sz="1800"/>
                      <a:t>, 63.09%</a:t>
                    </a:r>
                    <a:endParaRPr lang="en-US" altLang="ja-JP"/>
                  </a:p>
                </c:rich>
              </c:tx>
              <c:showLegendKey val="0"/>
              <c:showVal val="1"/>
              <c:showCatName val="0"/>
              <c:showSerName val="0"/>
              <c:showPercent val="1"/>
              <c:showBubbleSize val="0"/>
            </c:dLbl>
            <c:numFmt formatCode="0.00%" sourceLinked="0"/>
            <c:txPr>
              <a:bodyPr/>
              <a:lstStyle/>
              <a:p>
                <a:pPr>
                  <a:defRPr sz="1800"/>
                </a:pPr>
                <a:endParaRPr lang="ja-JP"/>
              </a:p>
            </c:txPr>
            <c:showLegendKey val="0"/>
            <c:showVal val="1"/>
            <c:showCatName val="0"/>
            <c:showSerName val="0"/>
            <c:showPercent val="1"/>
            <c:showBubbleSize val="0"/>
            <c:showLeaderLines val="1"/>
          </c:dLbls>
          <c:cat>
            <c:strRef>
              <c:f>Sheet1!$L$23:$L$24</c:f>
              <c:strCache>
                <c:ptCount val="2"/>
                <c:pt idx="0">
                  <c:v>働いていない</c:v>
                </c:pt>
                <c:pt idx="1">
                  <c:v>働いている</c:v>
                </c:pt>
              </c:strCache>
            </c:strRef>
          </c:cat>
          <c:val>
            <c:numRef>
              <c:f>Sheet1!$M$23:$M$24</c:f>
              <c:numCache>
                <c:formatCode>General</c:formatCode>
                <c:ptCount val="2"/>
                <c:pt idx="0">
                  <c:v>110.0</c:v>
                </c:pt>
                <c:pt idx="1">
                  <c:v>188.0</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tx>
                <c:rich>
                  <a:bodyPr/>
                  <a:lstStyle/>
                  <a:p>
                    <a:r>
                      <a:rPr lang="en-US" altLang="ja-JP" dirty="0" smtClean="0"/>
                      <a:t>61</a:t>
                    </a:r>
                    <a:r>
                      <a:rPr lang="ja-JP" altLang="en-US" dirty="0" smtClean="0"/>
                      <a:t>名</a:t>
                    </a:r>
                    <a:r>
                      <a:rPr lang="en-US" altLang="ja-JP" dirty="0" smtClean="0"/>
                      <a:t>, </a:t>
                    </a:r>
                    <a:r>
                      <a:rPr lang="en-US" altLang="ja-JP" dirty="0"/>
                      <a:t>20.47%</a:t>
                    </a:r>
                  </a:p>
                </c:rich>
              </c:tx>
              <c:showLegendKey val="0"/>
              <c:showVal val="1"/>
              <c:showCatName val="0"/>
              <c:showSerName val="0"/>
              <c:showPercent val="1"/>
              <c:showBubbleSize val="0"/>
            </c:dLbl>
            <c:dLbl>
              <c:idx val="1"/>
              <c:layout/>
              <c:tx>
                <c:rich>
                  <a:bodyPr/>
                  <a:lstStyle/>
                  <a:p>
                    <a:pPr>
                      <a:defRPr sz="1800">
                        <a:solidFill>
                          <a:srgbClr val="FF0000"/>
                        </a:solidFill>
                      </a:defRPr>
                    </a:pPr>
                    <a:r>
                      <a:rPr lang="en-US" altLang="ja-JP" dirty="0" smtClean="0">
                        <a:solidFill>
                          <a:srgbClr val="FF0000"/>
                        </a:solidFill>
                      </a:rPr>
                      <a:t>230</a:t>
                    </a:r>
                    <a:r>
                      <a:rPr lang="ja-JP" altLang="en-US" dirty="0" smtClean="0">
                        <a:solidFill>
                          <a:srgbClr val="FF0000"/>
                        </a:solidFill>
                      </a:rPr>
                      <a:t>名</a:t>
                    </a:r>
                    <a:r>
                      <a:rPr lang="en-US" altLang="ja-JP" dirty="0" smtClean="0">
                        <a:solidFill>
                          <a:srgbClr val="FF0000"/>
                        </a:solidFill>
                      </a:rPr>
                      <a:t>, </a:t>
                    </a:r>
                    <a:r>
                      <a:rPr lang="en-US" altLang="ja-JP" dirty="0">
                        <a:solidFill>
                          <a:srgbClr val="FF0000"/>
                        </a:solidFill>
                      </a:rPr>
                      <a:t>77.18%</a:t>
                    </a:r>
                  </a:p>
                </c:rich>
              </c:tx>
              <c:numFmt formatCode="0.00%" sourceLinked="0"/>
              <c:spPr/>
              <c:showLegendKey val="0"/>
              <c:showVal val="1"/>
              <c:showCatName val="0"/>
              <c:showSerName val="0"/>
              <c:showPercent val="1"/>
              <c:showBubbleSize val="0"/>
            </c:dLbl>
            <c:dLbl>
              <c:idx val="2"/>
              <c:layout/>
              <c:tx>
                <c:rich>
                  <a:bodyPr/>
                  <a:lstStyle/>
                  <a:p>
                    <a:r>
                      <a:rPr lang="en-US" altLang="ja-JP" dirty="0" smtClean="0"/>
                      <a:t>7</a:t>
                    </a:r>
                    <a:r>
                      <a:rPr lang="ja-JP" altLang="en-US" dirty="0" smtClean="0"/>
                      <a:t>名</a:t>
                    </a:r>
                    <a:r>
                      <a:rPr lang="en-US" altLang="ja-JP" dirty="0" smtClean="0"/>
                      <a:t>, </a:t>
                    </a:r>
                    <a:r>
                      <a:rPr lang="en-US" altLang="ja-JP" dirty="0"/>
                      <a:t>2.35%</a:t>
                    </a:r>
                  </a:p>
                </c:rich>
              </c:tx>
              <c:showLegendKey val="0"/>
              <c:showVal val="1"/>
              <c:showCatName val="0"/>
              <c:showSerName val="0"/>
              <c:showPercent val="1"/>
              <c:showBubbleSize val="0"/>
            </c:dLbl>
            <c:numFmt formatCode="0.00%" sourceLinked="0"/>
            <c:txPr>
              <a:bodyPr/>
              <a:lstStyle/>
              <a:p>
                <a:pPr>
                  <a:defRPr sz="1800"/>
                </a:pPr>
                <a:endParaRPr lang="ja-JP"/>
              </a:p>
            </c:txPr>
            <c:showLegendKey val="0"/>
            <c:showVal val="1"/>
            <c:showCatName val="0"/>
            <c:showSerName val="0"/>
            <c:showPercent val="1"/>
            <c:showBubbleSize val="0"/>
            <c:showLeaderLines val="1"/>
          </c:dLbls>
          <c:cat>
            <c:strRef>
              <c:f>Sheet1!$G$2:$G$4</c:f>
              <c:strCache>
                <c:ptCount val="3"/>
                <c:pt idx="0">
                  <c:v>男性</c:v>
                </c:pt>
                <c:pt idx="1">
                  <c:v>女性</c:v>
                </c:pt>
                <c:pt idx="2">
                  <c:v>未回答</c:v>
                </c:pt>
              </c:strCache>
            </c:strRef>
          </c:cat>
          <c:val>
            <c:numRef>
              <c:f>Sheet1!$H$2:$H$4</c:f>
              <c:numCache>
                <c:formatCode>General</c:formatCode>
                <c:ptCount val="3"/>
                <c:pt idx="0">
                  <c:v>61.0</c:v>
                </c:pt>
                <c:pt idx="1">
                  <c:v>230.0</c:v>
                </c:pt>
                <c:pt idx="2">
                  <c:v>7.0</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2400"/>
          </a:pPr>
          <a:endParaRPr lang="ja-JP"/>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tx>
                <c:rich>
                  <a:bodyPr/>
                  <a:lstStyle/>
                  <a:p>
                    <a:r>
                      <a:rPr lang="en-US" altLang="ja-JP" dirty="0" smtClean="0"/>
                      <a:t>143</a:t>
                    </a:r>
                    <a:r>
                      <a:rPr lang="ja-JP" altLang="en-US" dirty="0" smtClean="0"/>
                      <a:t>名</a:t>
                    </a:r>
                    <a:r>
                      <a:rPr lang="en-US" altLang="ja-JP" dirty="0" smtClean="0"/>
                      <a:t>, </a:t>
                    </a:r>
                    <a:r>
                      <a:rPr lang="en-US" altLang="ja-JP" dirty="0"/>
                      <a:t>47.99%</a:t>
                    </a:r>
                  </a:p>
                </c:rich>
              </c:tx>
              <c:showLegendKey val="0"/>
              <c:showVal val="1"/>
              <c:showCatName val="0"/>
              <c:showSerName val="0"/>
              <c:showPercent val="1"/>
              <c:showBubbleSize val="0"/>
            </c:dLbl>
            <c:dLbl>
              <c:idx val="1"/>
              <c:layout/>
              <c:tx>
                <c:rich>
                  <a:bodyPr/>
                  <a:lstStyle/>
                  <a:p>
                    <a:r>
                      <a:rPr lang="en-US" altLang="ja-JP" dirty="0" smtClean="0"/>
                      <a:t>32</a:t>
                    </a:r>
                    <a:r>
                      <a:rPr lang="ja-JP" altLang="en-US" dirty="0" smtClean="0"/>
                      <a:t>名</a:t>
                    </a:r>
                    <a:r>
                      <a:rPr lang="en-US" altLang="ja-JP" dirty="0" smtClean="0"/>
                      <a:t>, </a:t>
                    </a:r>
                    <a:r>
                      <a:rPr lang="en-US" altLang="ja-JP" dirty="0"/>
                      <a:t>10.74%</a:t>
                    </a:r>
                  </a:p>
                </c:rich>
              </c:tx>
              <c:showLegendKey val="0"/>
              <c:showVal val="1"/>
              <c:showCatName val="0"/>
              <c:showSerName val="0"/>
              <c:showPercent val="1"/>
              <c:showBubbleSize val="0"/>
            </c:dLbl>
            <c:dLbl>
              <c:idx val="2"/>
              <c:layout/>
              <c:tx>
                <c:rich>
                  <a:bodyPr/>
                  <a:lstStyle/>
                  <a:p>
                    <a:r>
                      <a:rPr lang="en-US" altLang="ja-JP" dirty="0" smtClean="0"/>
                      <a:t>123</a:t>
                    </a:r>
                    <a:r>
                      <a:rPr lang="ja-JP" altLang="en-US" dirty="0" smtClean="0"/>
                      <a:t>名</a:t>
                    </a:r>
                    <a:r>
                      <a:rPr lang="en-US" altLang="ja-JP" dirty="0" smtClean="0"/>
                      <a:t>, </a:t>
                    </a:r>
                    <a:r>
                      <a:rPr lang="en-US" altLang="ja-JP" dirty="0"/>
                      <a:t>41.28%</a:t>
                    </a:r>
                  </a:p>
                </c:rich>
              </c:tx>
              <c:showLegendKey val="0"/>
              <c:showVal val="1"/>
              <c:showCatName val="0"/>
              <c:showSerName val="0"/>
              <c:showPercent val="1"/>
              <c:showBubbleSize val="0"/>
            </c:dLbl>
            <c:numFmt formatCode="0.00%" sourceLinked="0"/>
            <c:txPr>
              <a:bodyPr/>
              <a:lstStyle/>
              <a:p>
                <a:pPr>
                  <a:defRPr sz="1800" baseline="0"/>
                </a:pPr>
                <a:endParaRPr lang="ja-JP"/>
              </a:p>
            </c:txPr>
            <c:showLegendKey val="0"/>
            <c:showVal val="1"/>
            <c:showCatName val="0"/>
            <c:showSerName val="0"/>
            <c:showPercent val="1"/>
            <c:showBubbleSize val="0"/>
            <c:showLeaderLines val="1"/>
          </c:dLbls>
          <c:cat>
            <c:strRef>
              <c:f>Sheet1!$AH$4:$AH$6</c:f>
              <c:strCache>
                <c:ptCount val="3"/>
                <c:pt idx="0">
                  <c:v>既婚</c:v>
                </c:pt>
                <c:pt idx="1">
                  <c:v>未婚</c:v>
                </c:pt>
                <c:pt idx="2">
                  <c:v>未回答</c:v>
                </c:pt>
              </c:strCache>
            </c:strRef>
          </c:cat>
          <c:val>
            <c:numRef>
              <c:f>Sheet1!$AI$4:$AI$6</c:f>
              <c:numCache>
                <c:formatCode>General</c:formatCode>
                <c:ptCount val="3"/>
                <c:pt idx="0">
                  <c:v>143.0</c:v>
                </c:pt>
                <c:pt idx="1">
                  <c:v>32.0</c:v>
                </c:pt>
                <c:pt idx="2">
                  <c:v>123.0</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40758308036427"/>
          <c:y val="0.363624170411192"/>
          <c:w val="0.259241691963572"/>
          <c:h val="0.515268253227082"/>
        </c:manualLayout>
      </c:layout>
      <c:overlay val="0"/>
      <c:txPr>
        <a:bodyPr/>
        <a:lstStyle/>
        <a:p>
          <a:pPr>
            <a:defRPr sz="1800"/>
          </a:pPr>
          <a:endParaRPr lang="ja-JP"/>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manualLayout>
                  <c:x val="-0.0153599800853132"/>
                  <c:y val="0.0591280256634587"/>
                </c:manualLayout>
              </c:layout>
              <c:tx>
                <c:rich>
                  <a:bodyPr/>
                  <a:lstStyle/>
                  <a:p>
                    <a:r>
                      <a:rPr lang="en-US" altLang="ja-JP" sz="2000"/>
                      <a:t>188</a:t>
                    </a:r>
                    <a:r>
                      <a:rPr lang="ja-JP" altLang="en-US" sz="2000"/>
                      <a:t>名</a:t>
                    </a:r>
                    <a:r>
                      <a:rPr lang="en-US" altLang="ja-JP" sz="2000"/>
                      <a:t>, 63%</a:t>
                    </a:r>
                    <a:endParaRPr lang="en-US" altLang="ja-JP"/>
                  </a:p>
                </c:rich>
              </c:tx>
              <c:showLegendKey val="0"/>
              <c:showVal val="1"/>
              <c:showCatName val="0"/>
              <c:showSerName val="0"/>
              <c:showPercent val="1"/>
              <c:showBubbleSize val="0"/>
            </c:dLbl>
            <c:dLbl>
              <c:idx val="1"/>
              <c:layout/>
              <c:tx>
                <c:rich>
                  <a:bodyPr/>
                  <a:lstStyle/>
                  <a:p>
                    <a:pPr>
                      <a:defRPr sz="2000">
                        <a:solidFill>
                          <a:srgbClr val="FF0000"/>
                        </a:solidFill>
                      </a:defRPr>
                    </a:pPr>
                    <a:r>
                      <a:rPr lang="en-US" altLang="ja-JP" sz="2000">
                        <a:solidFill>
                          <a:srgbClr val="FF0000"/>
                        </a:solidFill>
                      </a:rPr>
                      <a:t>110</a:t>
                    </a:r>
                    <a:r>
                      <a:rPr lang="ja-JP" altLang="en-US" sz="2000">
                        <a:solidFill>
                          <a:srgbClr val="FF0000"/>
                        </a:solidFill>
                      </a:rPr>
                      <a:t>名</a:t>
                    </a:r>
                    <a:r>
                      <a:rPr lang="en-US" altLang="ja-JP" sz="2000">
                        <a:solidFill>
                          <a:srgbClr val="FF0000"/>
                        </a:solidFill>
                      </a:rPr>
                      <a:t>, 37%</a:t>
                    </a:r>
                    <a:endParaRPr lang="en-US" altLang="ja-JP">
                      <a:solidFill>
                        <a:srgbClr val="FF0000"/>
                      </a:solidFill>
                    </a:endParaRPr>
                  </a:p>
                </c:rich>
              </c:tx>
              <c:numFmt formatCode="0.0%" sourceLinked="0"/>
              <c:spPr/>
              <c:showLegendKey val="0"/>
              <c:showVal val="1"/>
              <c:showCatName val="0"/>
              <c:showSerName val="0"/>
              <c:showPercent val="1"/>
              <c:showBubbleSize val="0"/>
            </c:dLbl>
            <c:numFmt formatCode="0.0%" sourceLinked="0"/>
            <c:txPr>
              <a:bodyPr/>
              <a:lstStyle/>
              <a:p>
                <a:pPr>
                  <a:defRPr sz="2000"/>
                </a:pPr>
                <a:endParaRPr lang="ja-JP"/>
              </a:p>
            </c:txPr>
            <c:showLegendKey val="0"/>
            <c:showVal val="1"/>
            <c:showCatName val="0"/>
            <c:showSerName val="0"/>
            <c:showPercent val="1"/>
            <c:showBubbleSize val="0"/>
            <c:showLeaderLines val="1"/>
          </c:dLbls>
          <c:cat>
            <c:strRef>
              <c:f>Sheet1!$L$2:$L$3</c:f>
              <c:strCache>
                <c:ptCount val="2"/>
                <c:pt idx="0">
                  <c:v>働いている</c:v>
                </c:pt>
                <c:pt idx="1">
                  <c:v>働いていない</c:v>
                </c:pt>
              </c:strCache>
            </c:strRef>
          </c:cat>
          <c:val>
            <c:numRef>
              <c:f>Sheet1!$M$2:$M$3</c:f>
              <c:numCache>
                <c:formatCode>General</c:formatCode>
                <c:ptCount val="2"/>
                <c:pt idx="0">
                  <c:v>188.0</c:v>
                </c:pt>
                <c:pt idx="1">
                  <c:v>110.0</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574045951097678"/>
          <c:y val="0.0023578302712161"/>
          <c:w val="0.416691969242116"/>
          <c:h val="0.476765820939049"/>
        </c:manualLayout>
      </c:layout>
      <c:overlay val="0"/>
      <c:txPr>
        <a:bodyPr/>
        <a:lstStyle/>
        <a:p>
          <a:pPr>
            <a:defRPr sz="1800"/>
          </a:pPr>
          <a:endParaRPr lang="ja-JP"/>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dLbl>
              <c:idx val="0"/>
              <c:spPr/>
              <c:txPr>
                <a:bodyPr/>
                <a:lstStyle/>
                <a:p>
                  <a:pPr>
                    <a:defRPr sz="2800">
                      <a:solidFill>
                        <a:srgbClr val="FF0000"/>
                      </a:solidFill>
                    </a:defRPr>
                  </a:pPr>
                  <a:endParaRPr lang="ja-JP"/>
                </a:p>
              </c:txPr>
              <c:showLegendKey val="0"/>
              <c:showVal val="1"/>
              <c:showCatName val="0"/>
              <c:showSerName val="0"/>
              <c:showPercent val="0"/>
              <c:showBubbleSize val="0"/>
            </c:dLbl>
            <c:dLbl>
              <c:idx val="1"/>
              <c:spPr/>
              <c:txPr>
                <a:bodyPr/>
                <a:lstStyle/>
                <a:p>
                  <a:pPr>
                    <a:defRPr sz="2800">
                      <a:solidFill>
                        <a:srgbClr val="FF0000"/>
                      </a:solidFill>
                    </a:defRPr>
                  </a:pPr>
                  <a:endParaRPr lang="ja-JP"/>
                </a:p>
              </c:txPr>
              <c:showLegendKey val="0"/>
              <c:showVal val="1"/>
              <c:showCatName val="0"/>
              <c:showSerName val="0"/>
              <c:showPercent val="0"/>
              <c:showBubbleSize val="0"/>
            </c:dLbl>
            <c:dLbl>
              <c:idx val="2"/>
              <c:spPr/>
              <c:txPr>
                <a:bodyPr/>
                <a:lstStyle/>
                <a:p>
                  <a:pPr>
                    <a:defRPr sz="2800">
                      <a:solidFill>
                        <a:srgbClr val="FF0000"/>
                      </a:solidFill>
                    </a:defRPr>
                  </a:pPr>
                  <a:endParaRPr lang="ja-JP"/>
                </a:p>
              </c:txPr>
              <c:showLegendKey val="0"/>
              <c:showVal val="1"/>
              <c:showCatName val="0"/>
              <c:showSerName val="0"/>
              <c:showPercent val="0"/>
              <c:showBubbleSize val="0"/>
            </c:dLbl>
            <c:txPr>
              <a:bodyPr/>
              <a:lstStyle/>
              <a:p>
                <a:pPr>
                  <a:defRPr sz="1800"/>
                </a:pPr>
                <a:endParaRPr lang="ja-JP"/>
              </a:p>
            </c:txPr>
            <c:showLegendKey val="0"/>
            <c:showVal val="1"/>
            <c:showCatName val="0"/>
            <c:showSerName val="0"/>
            <c:showPercent val="0"/>
            <c:showBubbleSize val="0"/>
            <c:showLeaderLines val="0"/>
          </c:dLbls>
          <c:cat>
            <c:strRef>
              <c:f>Sheet1!$AA$2:$AA$9</c:f>
              <c:strCache>
                <c:ptCount val="8"/>
                <c:pt idx="0">
                  <c:v>20代</c:v>
                </c:pt>
                <c:pt idx="1">
                  <c:v>30代</c:v>
                </c:pt>
                <c:pt idx="2">
                  <c:v>40代</c:v>
                </c:pt>
                <c:pt idx="3">
                  <c:v>50代</c:v>
                </c:pt>
                <c:pt idx="4">
                  <c:v>60代</c:v>
                </c:pt>
                <c:pt idx="5">
                  <c:v>70代</c:v>
                </c:pt>
                <c:pt idx="6">
                  <c:v>80代</c:v>
                </c:pt>
                <c:pt idx="7">
                  <c:v>記載なし</c:v>
                </c:pt>
              </c:strCache>
            </c:strRef>
          </c:cat>
          <c:val>
            <c:numRef>
              <c:f>Sheet1!$AB$2:$AB$9</c:f>
              <c:numCache>
                <c:formatCode>General</c:formatCode>
                <c:ptCount val="8"/>
                <c:pt idx="0">
                  <c:v>54.0</c:v>
                </c:pt>
                <c:pt idx="1">
                  <c:v>144.0</c:v>
                </c:pt>
                <c:pt idx="2">
                  <c:v>71.0</c:v>
                </c:pt>
                <c:pt idx="3">
                  <c:v>7.0</c:v>
                </c:pt>
                <c:pt idx="4">
                  <c:v>12.0</c:v>
                </c:pt>
                <c:pt idx="5">
                  <c:v>2.0</c:v>
                </c:pt>
                <c:pt idx="6">
                  <c:v>2.0</c:v>
                </c:pt>
                <c:pt idx="7">
                  <c:v>6.0</c:v>
                </c:pt>
              </c:numCache>
            </c:numRef>
          </c:val>
        </c:ser>
        <c:dLbls>
          <c:showLegendKey val="0"/>
          <c:showVal val="0"/>
          <c:showCatName val="0"/>
          <c:showSerName val="0"/>
          <c:showPercent val="0"/>
          <c:showBubbleSize val="0"/>
        </c:dLbls>
        <c:gapWidth val="150"/>
        <c:shape val="box"/>
        <c:axId val="-2095366328"/>
        <c:axId val="-2117773672"/>
        <c:axId val="0"/>
      </c:bar3DChart>
      <c:catAx>
        <c:axId val="-2095366328"/>
        <c:scaling>
          <c:orientation val="maxMin"/>
        </c:scaling>
        <c:delete val="0"/>
        <c:axPos val="l"/>
        <c:majorTickMark val="out"/>
        <c:minorTickMark val="none"/>
        <c:tickLblPos val="nextTo"/>
        <c:txPr>
          <a:bodyPr/>
          <a:lstStyle/>
          <a:p>
            <a:pPr>
              <a:defRPr sz="1800"/>
            </a:pPr>
            <a:endParaRPr lang="ja-JP"/>
          </a:p>
        </c:txPr>
        <c:crossAx val="-2117773672"/>
        <c:crosses val="autoZero"/>
        <c:auto val="1"/>
        <c:lblAlgn val="ctr"/>
        <c:lblOffset val="100"/>
        <c:noMultiLvlLbl val="0"/>
      </c:catAx>
      <c:valAx>
        <c:axId val="-2117773672"/>
        <c:scaling>
          <c:orientation val="minMax"/>
        </c:scaling>
        <c:delete val="0"/>
        <c:axPos val="t"/>
        <c:majorGridlines/>
        <c:numFmt formatCode="General" sourceLinked="1"/>
        <c:majorTickMark val="out"/>
        <c:minorTickMark val="none"/>
        <c:tickLblPos val="nextTo"/>
        <c:crossAx val="-2095366328"/>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tx>
                <c:rich>
                  <a:bodyPr/>
                  <a:lstStyle/>
                  <a:p>
                    <a:r>
                      <a:rPr lang="en-US" altLang="ja-JP" dirty="0" smtClean="0"/>
                      <a:t>15</a:t>
                    </a:r>
                    <a:r>
                      <a:rPr lang="ja-JP" altLang="en-US" dirty="0" smtClean="0"/>
                      <a:t>名</a:t>
                    </a:r>
                    <a:r>
                      <a:rPr lang="en-US" altLang="ja-JP" dirty="0" smtClean="0"/>
                      <a:t>, </a:t>
                    </a:r>
                    <a:r>
                      <a:rPr lang="en-US" altLang="ja-JP" dirty="0"/>
                      <a:t>14%</a:t>
                    </a:r>
                  </a:p>
                </c:rich>
              </c:tx>
              <c:showLegendKey val="0"/>
              <c:showVal val="1"/>
              <c:showCatName val="0"/>
              <c:showSerName val="0"/>
              <c:showPercent val="1"/>
              <c:showBubbleSize val="0"/>
            </c:dLbl>
            <c:dLbl>
              <c:idx val="1"/>
              <c:layout>
                <c:manualLayout>
                  <c:x val="-0.0299889682883346"/>
                  <c:y val="0.112308617672791"/>
                </c:manualLayout>
              </c:layout>
              <c:tx>
                <c:rich>
                  <a:bodyPr/>
                  <a:lstStyle/>
                  <a:p>
                    <a:pPr>
                      <a:defRPr sz="2000">
                        <a:solidFill>
                          <a:srgbClr val="FF0000"/>
                        </a:solidFill>
                      </a:defRPr>
                    </a:pPr>
                    <a:r>
                      <a:rPr lang="en-US" altLang="ja-JP" sz="2000" dirty="0" smtClean="0">
                        <a:solidFill>
                          <a:srgbClr val="FF0000"/>
                        </a:solidFill>
                      </a:rPr>
                      <a:t>46</a:t>
                    </a:r>
                    <a:r>
                      <a:rPr lang="ja-JP" altLang="en-US" sz="2000" dirty="0" smtClean="0">
                        <a:solidFill>
                          <a:srgbClr val="FF0000"/>
                        </a:solidFill>
                      </a:rPr>
                      <a:t>名</a:t>
                    </a:r>
                    <a:r>
                      <a:rPr lang="en-US" altLang="ja-JP" sz="2000" dirty="0" smtClean="0">
                        <a:solidFill>
                          <a:srgbClr val="FF0000"/>
                        </a:solidFill>
                      </a:rPr>
                      <a:t>, </a:t>
                    </a:r>
                    <a:r>
                      <a:rPr lang="en-US" altLang="ja-JP" sz="2000" dirty="0">
                        <a:solidFill>
                          <a:srgbClr val="FF0000"/>
                        </a:solidFill>
                      </a:rPr>
                      <a:t>42%</a:t>
                    </a:r>
                  </a:p>
                </c:rich>
              </c:tx>
              <c:numFmt formatCode="0.00%" sourceLinked="0"/>
              <c:spPr/>
              <c:showLegendKey val="0"/>
              <c:showVal val="1"/>
              <c:showCatName val="0"/>
              <c:showSerName val="0"/>
              <c:showPercent val="1"/>
              <c:showBubbleSize val="0"/>
            </c:dLbl>
            <c:dLbl>
              <c:idx val="2"/>
              <c:layout>
                <c:manualLayout>
                  <c:x val="0.0511851738727711"/>
                  <c:y val="-0.170289078448527"/>
                </c:manualLayout>
              </c:layout>
              <c:tx>
                <c:rich>
                  <a:bodyPr/>
                  <a:lstStyle/>
                  <a:p>
                    <a:pPr>
                      <a:defRPr sz="2000">
                        <a:solidFill>
                          <a:srgbClr val="FF0000"/>
                        </a:solidFill>
                      </a:defRPr>
                    </a:pPr>
                    <a:r>
                      <a:rPr lang="en-US" altLang="ja-JP" sz="2000" dirty="0" smtClean="0">
                        <a:solidFill>
                          <a:srgbClr val="FF0000"/>
                        </a:solidFill>
                      </a:rPr>
                      <a:t>49</a:t>
                    </a:r>
                    <a:r>
                      <a:rPr lang="ja-JP" altLang="en-US" sz="2000" dirty="0" smtClean="0">
                        <a:solidFill>
                          <a:srgbClr val="FF0000"/>
                        </a:solidFill>
                      </a:rPr>
                      <a:t>名</a:t>
                    </a:r>
                    <a:r>
                      <a:rPr lang="en-US" altLang="ja-JP" sz="2000" dirty="0" smtClean="0">
                        <a:solidFill>
                          <a:srgbClr val="FF0000"/>
                        </a:solidFill>
                      </a:rPr>
                      <a:t>, </a:t>
                    </a:r>
                    <a:r>
                      <a:rPr lang="en-US" altLang="ja-JP" sz="2000" dirty="0">
                        <a:solidFill>
                          <a:srgbClr val="FF0000"/>
                        </a:solidFill>
                      </a:rPr>
                      <a:t>44%</a:t>
                    </a:r>
                  </a:p>
                </c:rich>
              </c:tx>
              <c:numFmt formatCode="0.00%" sourceLinked="0"/>
              <c:spPr/>
              <c:showLegendKey val="0"/>
              <c:showVal val="1"/>
              <c:showCatName val="0"/>
              <c:showSerName val="0"/>
              <c:showPercent val="1"/>
              <c:showBubbleSize val="0"/>
            </c:dLbl>
            <c:numFmt formatCode="0.00%" sourceLinked="0"/>
            <c:txPr>
              <a:bodyPr/>
              <a:lstStyle/>
              <a:p>
                <a:pPr>
                  <a:defRPr sz="1800"/>
                </a:pPr>
                <a:endParaRPr lang="ja-JP"/>
              </a:p>
            </c:txPr>
            <c:showLegendKey val="0"/>
            <c:showVal val="1"/>
            <c:showCatName val="0"/>
            <c:showSerName val="0"/>
            <c:showPercent val="1"/>
            <c:showBubbleSize val="0"/>
            <c:showLeaderLines val="1"/>
          </c:dLbls>
          <c:cat>
            <c:strRef>
              <c:f>Sheet1!$B$24:$B$26</c:f>
              <c:strCache>
                <c:ptCount val="3"/>
                <c:pt idx="0">
                  <c:v>予定あり</c:v>
                </c:pt>
                <c:pt idx="1">
                  <c:v>予定なし</c:v>
                </c:pt>
                <c:pt idx="2">
                  <c:v>わからない</c:v>
                </c:pt>
              </c:strCache>
            </c:strRef>
          </c:cat>
          <c:val>
            <c:numRef>
              <c:f>Sheet1!$C$24:$C$26</c:f>
              <c:numCache>
                <c:formatCode>General</c:formatCode>
                <c:ptCount val="3"/>
                <c:pt idx="0">
                  <c:v>15.0</c:v>
                </c:pt>
                <c:pt idx="1">
                  <c:v>46.0</c:v>
                </c:pt>
                <c:pt idx="2">
                  <c:v>49.0</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1800"/>
          </a:pPr>
          <a:endParaRPr lang="ja-JP"/>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dLbl>
              <c:idx val="0"/>
              <c:layout/>
              <c:tx>
                <c:rich>
                  <a:bodyPr/>
                  <a:lstStyle/>
                  <a:p>
                    <a:pPr>
                      <a:defRPr sz="1800">
                        <a:solidFill>
                          <a:srgbClr val="FF0000"/>
                        </a:solidFill>
                      </a:defRPr>
                    </a:pPr>
                    <a:r>
                      <a:rPr lang="en-US" altLang="ja-JP" dirty="0" smtClean="0">
                        <a:solidFill>
                          <a:srgbClr val="FF0000"/>
                        </a:solidFill>
                      </a:rPr>
                      <a:t>63</a:t>
                    </a:r>
                    <a:r>
                      <a:rPr lang="ja-JP" altLang="en-US" dirty="0" smtClean="0">
                        <a:solidFill>
                          <a:srgbClr val="FF0000"/>
                        </a:solidFill>
                      </a:rPr>
                      <a:t>名</a:t>
                    </a:r>
                    <a:r>
                      <a:rPr lang="en-US" altLang="ja-JP" dirty="0" smtClean="0">
                        <a:solidFill>
                          <a:srgbClr val="FF0000"/>
                        </a:solidFill>
                      </a:rPr>
                      <a:t>, </a:t>
                    </a:r>
                    <a:r>
                      <a:rPr lang="en-US" altLang="ja-JP" dirty="0">
                        <a:solidFill>
                          <a:srgbClr val="FF0000"/>
                        </a:solidFill>
                      </a:rPr>
                      <a:t>66.3%</a:t>
                    </a:r>
                  </a:p>
                </c:rich>
              </c:tx>
              <c:numFmt formatCode="0.00%" sourceLinked="0"/>
              <c:spPr/>
              <c:showLegendKey val="0"/>
              <c:showVal val="1"/>
              <c:showCatName val="0"/>
              <c:showSerName val="0"/>
              <c:showPercent val="1"/>
              <c:showBubbleSize val="0"/>
            </c:dLbl>
            <c:dLbl>
              <c:idx val="1"/>
              <c:layout/>
              <c:tx>
                <c:rich>
                  <a:bodyPr/>
                  <a:lstStyle/>
                  <a:p>
                    <a:r>
                      <a:rPr lang="en-US" altLang="ja-JP" dirty="0" smtClean="0"/>
                      <a:t>13</a:t>
                    </a:r>
                    <a:r>
                      <a:rPr lang="ja-JP" altLang="en-US" dirty="0" smtClean="0"/>
                      <a:t>名</a:t>
                    </a:r>
                    <a:r>
                      <a:rPr lang="en-US" altLang="ja-JP" dirty="0" smtClean="0"/>
                      <a:t>, </a:t>
                    </a:r>
                    <a:r>
                      <a:rPr lang="en-US" altLang="ja-JP" dirty="0"/>
                      <a:t>13.7%</a:t>
                    </a:r>
                  </a:p>
                </c:rich>
              </c:tx>
              <c:showLegendKey val="0"/>
              <c:showVal val="1"/>
              <c:showCatName val="0"/>
              <c:showSerName val="0"/>
              <c:showPercent val="1"/>
              <c:showBubbleSize val="0"/>
            </c:dLbl>
            <c:dLbl>
              <c:idx val="2"/>
              <c:layout/>
              <c:tx>
                <c:rich>
                  <a:bodyPr/>
                  <a:lstStyle/>
                  <a:p>
                    <a:pPr>
                      <a:defRPr sz="1800">
                        <a:solidFill>
                          <a:srgbClr val="FF0000"/>
                        </a:solidFill>
                      </a:defRPr>
                    </a:pPr>
                    <a:r>
                      <a:rPr lang="en-US" altLang="ja-JP" dirty="0" smtClean="0">
                        <a:solidFill>
                          <a:srgbClr val="FF0000"/>
                        </a:solidFill>
                      </a:rPr>
                      <a:t>19</a:t>
                    </a:r>
                    <a:r>
                      <a:rPr lang="ja-JP" altLang="en-US" dirty="0" smtClean="0">
                        <a:solidFill>
                          <a:srgbClr val="FF0000"/>
                        </a:solidFill>
                      </a:rPr>
                      <a:t>名</a:t>
                    </a:r>
                    <a:r>
                      <a:rPr lang="en-US" altLang="ja-JP" dirty="0" smtClean="0">
                        <a:solidFill>
                          <a:srgbClr val="FF0000"/>
                        </a:solidFill>
                      </a:rPr>
                      <a:t>, </a:t>
                    </a:r>
                    <a:r>
                      <a:rPr lang="en-US" altLang="ja-JP" dirty="0">
                        <a:solidFill>
                          <a:srgbClr val="FF0000"/>
                        </a:solidFill>
                      </a:rPr>
                      <a:t>20.0%</a:t>
                    </a:r>
                  </a:p>
                </c:rich>
              </c:tx>
              <c:numFmt formatCode="0.00%" sourceLinked="0"/>
              <c:spPr/>
              <c:showLegendKey val="0"/>
              <c:showVal val="1"/>
              <c:showCatName val="0"/>
              <c:showSerName val="0"/>
              <c:showPercent val="1"/>
              <c:showBubbleSize val="0"/>
            </c:dLbl>
            <c:numFmt formatCode="0.00%" sourceLinked="0"/>
            <c:txPr>
              <a:bodyPr/>
              <a:lstStyle/>
              <a:p>
                <a:pPr>
                  <a:defRPr sz="1800"/>
                </a:pPr>
                <a:endParaRPr lang="ja-JP"/>
              </a:p>
            </c:txPr>
            <c:showLegendKey val="0"/>
            <c:showVal val="1"/>
            <c:showCatName val="0"/>
            <c:showSerName val="0"/>
            <c:showPercent val="1"/>
            <c:showBubbleSize val="0"/>
            <c:showLeaderLines val="1"/>
          </c:dLbls>
          <c:cat>
            <c:strRef>
              <c:f>Sheet1!$G$24:$G$26</c:f>
              <c:strCache>
                <c:ptCount val="3"/>
                <c:pt idx="0">
                  <c:v>あり</c:v>
                </c:pt>
                <c:pt idx="1">
                  <c:v>なし</c:v>
                </c:pt>
                <c:pt idx="2">
                  <c:v>わからない</c:v>
                </c:pt>
              </c:strCache>
            </c:strRef>
          </c:cat>
          <c:val>
            <c:numRef>
              <c:f>Sheet1!$H$24:$H$26</c:f>
              <c:numCache>
                <c:formatCode>General</c:formatCode>
                <c:ptCount val="3"/>
                <c:pt idx="0">
                  <c:v>63.0</c:v>
                </c:pt>
                <c:pt idx="1">
                  <c:v>13.0</c:v>
                </c:pt>
                <c:pt idx="2">
                  <c:v>19.0</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a:defRPr sz="1800"/>
          </a:pPr>
          <a:endParaRPr lang="ja-JP"/>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invertIfNegative val="0"/>
          <c:dLbls>
            <c:dLbl>
              <c:idx val="0"/>
              <c:spPr/>
              <c:txPr>
                <a:bodyPr/>
                <a:lstStyle/>
                <a:p>
                  <a:pPr>
                    <a:defRPr sz="1800">
                      <a:solidFill>
                        <a:srgbClr val="FF0000"/>
                      </a:solidFill>
                    </a:defRPr>
                  </a:pPr>
                  <a:endParaRPr lang="ja-JP"/>
                </a:p>
              </c:txPr>
              <c:showLegendKey val="0"/>
              <c:showVal val="1"/>
              <c:showCatName val="0"/>
              <c:showSerName val="0"/>
              <c:showPercent val="0"/>
              <c:showBubbleSize val="0"/>
            </c:dLbl>
            <c:dLbl>
              <c:idx val="1"/>
              <c:spPr/>
              <c:txPr>
                <a:bodyPr/>
                <a:lstStyle/>
                <a:p>
                  <a:pPr>
                    <a:defRPr sz="1800">
                      <a:solidFill>
                        <a:srgbClr val="FF0000"/>
                      </a:solidFill>
                    </a:defRPr>
                  </a:pPr>
                  <a:endParaRPr lang="ja-JP"/>
                </a:p>
              </c:txPr>
              <c:showLegendKey val="0"/>
              <c:showVal val="1"/>
              <c:showCatName val="0"/>
              <c:showSerName val="0"/>
              <c:showPercent val="0"/>
              <c:showBubbleSize val="0"/>
            </c:dLbl>
            <c:dLbl>
              <c:idx val="2"/>
              <c:spPr/>
              <c:txPr>
                <a:bodyPr/>
                <a:lstStyle/>
                <a:p>
                  <a:pPr>
                    <a:defRPr sz="1800">
                      <a:solidFill>
                        <a:srgbClr val="FF0000"/>
                      </a:solidFill>
                    </a:defRPr>
                  </a:pPr>
                  <a:endParaRPr lang="ja-JP"/>
                </a:p>
              </c:txPr>
              <c:showLegendKey val="0"/>
              <c:showVal val="1"/>
              <c:showCatName val="0"/>
              <c:showSerName val="0"/>
              <c:showPercent val="0"/>
              <c:showBubbleSize val="0"/>
            </c:dLbl>
            <c:txPr>
              <a:bodyPr/>
              <a:lstStyle/>
              <a:p>
                <a:pPr>
                  <a:defRPr sz="1400"/>
                </a:pPr>
                <a:endParaRPr lang="ja-JP"/>
              </a:p>
            </c:txPr>
            <c:showLegendKey val="0"/>
            <c:showVal val="1"/>
            <c:showCatName val="0"/>
            <c:showSerName val="0"/>
            <c:showPercent val="0"/>
            <c:showBubbleSize val="0"/>
            <c:showLeaderLines val="0"/>
          </c:dLbls>
          <c:cat>
            <c:strRef>
              <c:f>Sheet1!$Q$2:$Q$12</c:f>
              <c:strCache>
                <c:ptCount val="11"/>
                <c:pt idx="0">
                  <c:v>子供が小さい</c:v>
                </c:pt>
                <c:pt idx="1">
                  <c:v>復職の自信がない</c:v>
                </c:pt>
                <c:pt idx="2">
                  <c:v>条件の合う職場がない</c:v>
                </c:pt>
                <c:pt idx="3">
                  <c:v>体調不良  </c:v>
                </c:pt>
                <c:pt idx="4">
                  <c:v>家族の問題</c:v>
                </c:pt>
                <c:pt idx="5">
                  <c:v>保育園が見つからない</c:v>
                </c:pt>
                <c:pt idx="6">
                  <c:v>夫の仕事/引っ越し</c:v>
                </c:pt>
                <c:pt idx="7">
                  <c:v>妊娠/出産</c:v>
                </c:pt>
                <c:pt idx="8">
                  <c:v>子供関連</c:v>
                </c:pt>
                <c:pt idx="9">
                  <c:v>給料が安い</c:v>
                </c:pt>
                <c:pt idx="10">
                  <c:v>介護</c:v>
                </c:pt>
              </c:strCache>
            </c:strRef>
          </c:cat>
          <c:val>
            <c:numRef>
              <c:f>Sheet1!$R$2:$R$12</c:f>
              <c:numCache>
                <c:formatCode>General</c:formatCode>
                <c:ptCount val="11"/>
                <c:pt idx="0">
                  <c:v>48.0</c:v>
                </c:pt>
                <c:pt idx="1">
                  <c:v>39.0</c:v>
                </c:pt>
                <c:pt idx="2">
                  <c:v>37.0</c:v>
                </c:pt>
                <c:pt idx="3">
                  <c:v>8.0</c:v>
                </c:pt>
                <c:pt idx="4">
                  <c:v>7.0</c:v>
                </c:pt>
                <c:pt idx="5">
                  <c:v>7.0</c:v>
                </c:pt>
                <c:pt idx="6">
                  <c:v>5.0</c:v>
                </c:pt>
                <c:pt idx="7">
                  <c:v>4.0</c:v>
                </c:pt>
                <c:pt idx="8">
                  <c:v>2.0</c:v>
                </c:pt>
                <c:pt idx="9">
                  <c:v>1.0</c:v>
                </c:pt>
                <c:pt idx="10">
                  <c:v>1.0</c:v>
                </c:pt>
              </c:numCache>
            </c:numRef>
          </c:val>
        </c:ser>
        <c:dLbls>
          <c:showLegendKey val="0"/>
          <c:showVal val="0"/>
          <c:showCatName val="0"/>
          <c:showSerName val="0"/>
          <c:showPercent val="0"/>
          <c:showBubbleSize val="0"/>
        </c:dLbls>
        <c:gapWidth val="150"/>
        <c:axId val="-2092408424"/>
        <c:axId val="-2092272040"/>
      </c:barChart>
      <c:catAx>
        <c:axId val="-2092408424"/>
        <c:scaling>
          <c:orientation val="maxMin"/>
        </c:scaling>
        <c:delete val="0"/>
        <c:axPos val="l"/>
        <c:majorTickMark val="out"/>
        <c:minorTickMark val="none"/>
        <c:tickLblPos val="nextTo"/>
        <c:txPr>
          <a:bodyPr/>
          <a:lstStyle/>
          <a:p>
            <a:pPr>
              <a:defRPr sz="1400"/>
            </a:pPr>
            <a:endParaRPr lang="ja-JP"/>
          </a:p>
        </c:txPr>
        <c:crossAx val="-2092272040"/>
        <c:crosses val="autoZero"/>
        <c:auto val="1"/>
        <c:lblAlgn val="ctr"/>
        <c:lblOffset val="100"/>
        <c:noMultiLvlLbl val="0"/>
      </c:catAx>
      <c:valAx>
        <c:axId val="-2092272040"/>
        <c:scaling>
          <c:orientation val="minMax"/>
        </c:scaling>
        <c:delete val="0"/>
        <c:axPos val="t"/>
        <c:majorGridlines/>
        <c:numFmt formatCode="General" sourceLinked="1"/>
        <c:majorTickMark val="out"/>
        <c:minorTickMark val="none"/>
        <c:tickLblPos val="nextTo"/>
        <c:crossAx val="-2092408424"/>
        <c:crosses val="autoZero"/>
        <c:crossBetween val="between"/>
      </c:valAx>
    </c:plotArea>
    <c:plotVisOnly val="0"/>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invertIfNegative val="0"/>
          <c:dLbls>
            <c:dLbl>
              <c:idx val="0"/>
              <c:spPr/>
              <c:txPr>
                <a:bodyPr/>
                <a:lstStyle/>
                <a:p>
                  <a:pPr>
                    <a:defRPr sz="2400">
                      <a:solidFill>
                        <a:srgbClr val="FF0000"/>
                      </a:solidFill>
                    </a:defRPr>
                  </a:pPr>
                  <a:endParaRPr lang="ja-JP"/>
                </a:p>
              </c:txPr>
              <c:showLegendKey val="0"/>
              <c:showVal val="1"/>
              <c:showCatName val="0"/>
              <c:showSerName val="0"/>
              <c:showPercent val="0"/>
              <c:showBubbleSize val="0"/>
            </c:dLbl>
            <c:dLbl>
              <c:idx val="1"/>
              <c:spPr/>
              <c:txPr>
                <a:bodyPr/>
                <a:lstStyle/>
                <a:p>
                  <a:pPr>
                    <a:defRPr sz="2400">
                      <a:solidFill>
                        <a:srgbClr val="FF0000"/>
                      </a:solidFill>
                    </a:defRPr>
                  </a:pPr>
                  <a:endParaRPr lang="ja-JP"/>
                </a:p>
              </c:txPr>
              <c:showLegendKey val="0"/>
              <c:showVal val="1"/>
              <c:showCatName val="0"/>
              <c:showSerName val="0"/>
              <c:showPercent val="0"/>
              <c:showBubbleSize val="0"/>
            </c:dLbl>
            <c:dLbl>
              <c:idx val="2"/>
              <c:spPr/>
              <c:txPr>
                <a:bodyPr/>
                <a:lstStyle/>
                <a:p>
                  <a:pPr>
                    <a:defRPr sz="2400">
                      <a:solidFill>
                        <a:srgbClr val="FF0000"/>
                      </a:solidFill>
                    </a:defRPr>
                  </a:pPr>
                  <a:endParaRPr lang="ja-JP"/>
                </a:p>
              </c:txPr>
              <c:showLegendKey val="0"/>
              <c:showVal val="1"/>
              <c:showCatName val="0"/>
              <c:showSerName val="0"/>
              <c:showPercent val="0"/>
              <c:showBubbleSize val="0"/>
            </c:dLbl>
            <c:dLbl>
              <c:idx val="3"/>
              <c:spPr/>
              <c:txPr>
                <a:bodyPr/>
                <a:lstStyle/>
                <a:p>
                  <a:pPr>
                    <a:defRPr sz="2400">
                      <a:solidFill>
                        <a:srgbClr val="FF0000"/>
                      </a:solidFill>
                    </a:defRPr>
                  </a:pPr>
                  <a:endParaRPr lang="ja-JP"/>
                </a:p>
              </c:txPr>
              <c:showLegendKey val="0"/>
              <c:showVal val="1"/>
              <c:showCatName val="0"/>
              <c:showSerName val="0"/>
              <c:showPercent val="0"/>
              <c:showBubbleSize val="0"/>
            </c:dLbl>
            <c:txPr>
              <a:bodyPr/>
              <a:lstStyle/>
              <a:p>
                <a:pPr>
                  <a:defRPr sz="1800"/>
                </a:pPr>
                <a:endParaRPr lang="ja-JP"/>
              </a:p>
            </c:txPr>
            <c:showLegendKey val="0"/>
            <c:showVal val="1"/>
            <c:showCatName val="0"/>
            <c:showSerName val="0"/>
            <c:showPercent val="0"/>
            <c:showBubbleSize val="0"/>
            <c:showLeaderLines val="0"/>
          </c:dLbls>
          <c:cat>
            <c:strRef>
              <c:f>Sheet1!$V$2:$V$7</c:f>
              <c:strCache>
                <c:ptCount val="6"/>
                <c:pt idx="0">
                  <c:v>職場環境</c:v>
                </c:pt>
                <c:pt idx="1">
                  <c:v>保育環境</c:v>
                </c:pt>
                <c:pt idx="2">
                  <c:v>自信</c:v>
                </c:pt>
                <c:pt idx="3">
                  <c:v>家族の協力・理解</c:v>
                </c:pt>
                <c:pt idx="4">
                  <c:v>その他</c:v>
                </c:pt>
                <c:pt idx="5">
                  <c:v>経済力</c:v>
                </c:pt>
              </c:strCache>
            </c:strRef>
          </c:cat>
          <c:val>
            <c:numRef>
              <c:f>Sheet1!$W$2:$W$7</c:f>
              <c:numCache>
                <c:formatCode>General</c:formatCode>
                <c:ptCount val="6"/>
                <c:pt idx="0">
                  <c:v>69.0</c:v>
                </c:pt>
                <c:pt idx="1">
                  <c:v>41.0</c:v>
                </c:pt>
                <c:pt idx="2">
                  <c:v>39.0</c:v>
                </c:pt>
                <c:pt idx="3">
                  <c:v>35.0</c:v>
                </c:pt>
                <c:pt idx="4">
                  <c:v>7.0</c:v>
                </c:pt>
                <c:pt idx="5">
                  <c:v>4.0</c:v>
                </c:pt>
              </c:numCache>
            </c:numRef>
          </c:val>
        </c:ser>
        <c:dLbls>
          <c:showLegendKey val="0"/>
          <c:showVal val="0"/>
          <c:showCatName val="0"/>
          <c:showSerName val="0"/>
          <c:showPercent val="0"/>
          <c:showBubbleSize val="0"/>
        </c:dLbls>
        <c:gapWidth val="150"/>
        <c:axId val="-2092228680"/>
        <c:axId val="-2092225672"/>
      </c:barChart>
      <c:catAx>
        <c:axId val="-2092228680"/>
        <c:scaling>
          <c:orientation val="maxMin"/>
        </c:scaling>
        <c:delete val="0"/>
        <c:axPos val="l"/>
        <c:majorTickMark val="out"/>
        <c:minorTickMark val="none"/>
        <c:tickLblPos val="nextTo"/>
        <c:txPr>
          <a:bodyPr/>
          <a:lstStyle/>
          <a:p>
            <a:pPr>
              <a:defRPr sz="1800"/>
            </a:pPr>
            <a:endParaRPr lang="ja-JP"/>
          </a:p>
        </c:txPr>
        <c:crossAx val="-2092225672"/>
        <c:crosses val="autoZero"/>
        <c:auto val="1"/>
        <c:lblAlgn val="ctr"/>
        <c:lblOffset val="100"/>
        <c:noMultiLvlLbl val="0"/>
      </c:catAx>
      <c:valAx>
        <c:axId val="-2092225672"/>
        <c:scaling>
          <c:orientation val="minMax"/>
        </c:scaling>
        <c:delete val="0"/>
        <c:axPos val="t"/>
        <c:majorGridlines/>
        <c:numFmt formatCode="General" sourceLinked="1"/>
        <c:majorTickMark val="out"/>
        <c:minorTickMark val="none"/>
        <c:tickLblPos val="nextTo"/>
        <c:crossAx val="-209222868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8665DF-E6F5-414B-96CC-36D2C524783E}" type="datetimeFigureOut">
              <a:rPr kumimoji="1" lang="ja-JP" altLang="en-US" smtClean="0"/>
              <a:t>2014/05/09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C70D45-A3F6-484D-91BB-ED1D94FDFCE6}" type="slidenum">
              <a:rPr kumimoji="1" lang="ja-JP" altLang="en-US" smtClean="0"/>
              <a:t>‹#›</a:t>
            </a:fld>
            <a:endParaRPr kumimoji="1" lang="ja-JP" altLang="en-US"/>
          </a:p>
        </p:txBody>
      </p:sp>
    </p:spTree>
    <p:extLst>
      <p:ext uri="{BB962C8B-B14F-4D97-AF65-F5344CB8AC3E}">
        <p14:creationId xmlns:p14="http://schemas.microsoft.com/office/powerpoint/2010/main" val="1959984451"/>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3C70D45-A3F6-484D-91BB-ED1D94FDFCE6}" type="slidenum">
              <a:rPr kumimoji="1" lang="ja-JP" altLang="en-US" smtClean="0"/>
              <a:t>13</a:t>
            </a:fld>
            <a:endParaRPr kumimoji="1" lang="ja-JP" altLang="en-US"/>
          </a:p>
        </p:txBody>
      </p:sp>
    </p:spTree>
    <p:extLst>
      <p:ext uri="{BB962C8B-B14F-4D97-AF65-F5344CB8AC3E}">
        <p14:creationId xmlns:p14="http://schemas.microsoft.com/office/powerpoint/2010/main" val="2651213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1F9CA3-105E-4857-9057-6DB6197DA786}" type="datetimeFigureOut">
              <a:rPr lang="en-US" smtClean="0"/>
              <a:t>2014/05/09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CBF14F85-A994-48A2-9419-7B6980C315A3}" type="slidenum">
              <a:rPr kumimoji="0" lang="ja-JP" altLang="en-US" smtClean="0"/>
              <a:pPr eaLnBrk="1" latinLnBrk="0" hangingPunct="1"/>
              <a:t>‹#›</a:t>
            </a:fld>
            <a:endParaRPr kumimoji="0" lang="ja-JP" altLang="en-US"/>
          </a:p>
        </p:txBody>
      </p:sp>
    </p:spTree>
    <p:extLst>
      <p:ext uri="{BB962C8B-B14F-4D97-AF65-F5344CB8AC3E}">
        <p14:creationId xmlns:p14="http://schemas.microsoft.com/office/powerpoint/2010/main" val="2252499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1F9CA3-105E-4857-9057-6DB6197DA786}" type="datetimeFigureOut">
              <a:rPr lang="en-US" smtClean="0"/>
              <a:t>2014/05/09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813687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1F9CA3-105E-4857-9057-6DB6197DA786}" type="datetimeFigureOut">
              <a:rPr lang="en-US" smtClean="0"/>
              <a:t>2014/05/09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44023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01F9CA3-105E-4857-9057-6DB6197DA786}" type="datetimeFigureOut">
              <a:rPr lang="en-US" smtClean="0"/>
              <a:t>2014/05/09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3187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01F9CA3-105E-4857-9057-6DB6197DA786}" type="datetimeFigureOut">
              <a:rPr lang="en-US" smtClean="0"/>
              <a:t>2014/05/09</a:t>
            </a:fld>
            <a:endParaRPr lang="en-US"/>
          </a:p>
        </p:txBody>
      </p:sp>
      <p:sp>
        <p:nvSpPr>
          <p:cNvPr id="5" name="フッター プレースホルダー 4"/>
          <p:cNvSpPr>
            <a:spLocks noGrp="1"/>
          </p:cNvSpPr>
          <p:nvPr>
            <p:ph type="ftr" sz="quarter" idx="11"/>
          </p:nvPr>
        </p:nvSpPr>
        <p:spPr/>
        <p:txBody>
          <a:bodyPr/>
          <a:lstStyle/>
          <a:p>
            <a:endParaRPr lang="en-US"/>
          </a:p>
        </p:txBody>
      </p:sp>
      <p:sp>
        <p:nvSpPr>
          <p:cNvPr id="6" name="スライド番号プレースホルダー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19914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01F9CA3-105E-4857-9057-6DB6197DA786}" type="datetimeFigureOut">
              <a:rPr lang="en-US" smtClean="0"/>
              <a:t>2014/05/09</a:t>
            </a:fld>
            <a:endParaRPr lang="en-US"/>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773570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1F9CA3-105E-4857-9057-6DB6197DA786}" type="datetimeFigureOut">
              <a:rPr lang="en-US" smtClean="0"/>
              <a:t>2014/05/09</a:t>
            </a:fld>
            <a:endParaRPr lang="en-US"/>
          </a:p>
        </p:txBody>
      </p:sp>
      <p:sp>
        <p:nvSpPr>
          <p:cNvPr id="8" name="フッター プレースホルダー 7"/>
          <p:cNvSpPr>
            <a:spLocks noGrp="1"/>
          </p:cNvSpPr>
          <p:nvPr>
            <p:ph type="ftr" sz="quarter" idx="11"/>
          </p:nvPr>
        </p:nvSpPr>
        <p:spPr/>
        <p:txBody>
          <a:bodyPr/>
          <a:lstStyle/>
          <a:p>
            <a:endParaRPr lang="en-US"/>
          </a:p>
        </p:txBody>
      </p:sp>
      <p:sp>
        <p:nvSpPr>
          <p:cNvPr id="9" name="スライド番号プレースホルダー 8"/>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678551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01F9CA3-105E-4857-9057-6DB6197DA786}" type="datetimeFigureOut">
              <a:rPr lang="en-US" smtClean="0"/>
              <a:t>2014/05/09</a:t>
            </a:fld>
            <a:endParaRPr lang="en-US"/>
          </a:p>
        </p:txBody>
      </p:sp>
      <p:sp>
        <p:nvSpPr>
          <p:cNvPr id="4" name="フッター プレースホルダー 3"/>
          <p:cNvSpPr>
            <a:spLocks noGrp="1"/>
          </p:cNvSpPr>
          <p:nvPr>
            <p:ph type="ftr" sz="quarter" idx="11"/>
          </p:nvPr>
        </p:nvSpPr>
        <p:spPr/>
        <p:txBody>
          <a:bodyPr/>
          <a:lstStyle/>
          <a:p>
            <a:endParaRPr lang="en-US"/>
          </a:p>
        </p:txBody>
      </p:sp>
      <p:sp>
        <p:nvSpPr>
          <p:cNvPr id="5" name="スライド番号プレースホルダー 4"/>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505643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1F9CA3-105E-4857-9057-6DB6197DA786}" type="datetimeFigureOut">
              <a:rPr lang="en-US" smtClean="0"/>
              <a:t>2014/05/09</a:t>
            </a:fld>
            <a:endParaRPr lang="en-US"/>
          </a:p>
        </p:txBody>
      </p:sp>
      <p:sp>
        <p:nvSpPr>
          <p:cNvPr id="3" name="フッター プレースホルダー 2"/>
          <p:cNvSpPr>
            <a:spLocks noGrp="1"/>
          </p:cNvSpPr>
          <p:nvPr>
            <p:ph type="ftr" sz="quarter" idx="11"/>
          </p:nvPr>
        </p:nvSpPr>
        <p:spPr/>
        <p:txBody>
          <a:bodyPr/>
          <a:lstStyle/>
          <a:p>
            <a:endParaRPr lang="en-US"/>
          </a:p>
        </p:txBody>
      </p:sp>
      <p:sp>
        <p:nvSpPr>
          <p:cNvPr id="4" name="スライド番号プレースホルダー 3"/>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952908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1F9CA3-105E-4857-9057-6DB6197DA786}" type="datetimeFigureOut">
              <a:rPr lang="en-US" smtClean="0"/>
              <a:t>2014/05/09</a:t>
            </a:fld>
            <a:endParaRPr lang="en-US"/>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99150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01F9CA3-105E-4857-9057-6DB6197DA786}" type="datetimeFigureOut">
              <a:rPr lang="en-US" smtClean="0"/>
              <a:t>2014/05/09</a:t>
            </a:fld>
            <a:endParaRPr lang="en-US"/>
          </a:p>
        </p:txBody>
      </p:sp>
      <p:sp>
        <p:nvSpPr>
          <p:cNvPr id="6" name="フッター プレースホルダー 5"/>
          <p:cNvSpPr>
            <a:spLocks noGrp="1"/>
          </p:cNvSpPr>
          <p:nvPr>
            <p:ph type="ftr" sz="quarter" idx="11"/>
          </p:nvPr>
        </p:nvSpPr>
        <p:spPr/>
        <p:txBody>
          <a:bodyPr/>
          <a:lstStyle/>
          <a:p>
            <a:endParaRPr lang="en-US"/>
          </a:p>
        </p:txBody>
      </p:sp>
      <p:sp>
        <p:nvSpPr>
          <p:cNvPr id="7" name="スライド番号プレースホルダー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6618584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F9CA3-105E-4857-9057-6DB6197DA786}" type="datetimeFigureOut">
              <a:rPr lang="en-US" smtClean="0"/>
              <a:t>2014/05/09</a:t>
            </a:fld>
            <a:endParaRPr 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43346720"/>
      </p:ext>
    </p:extLst>
  </p:cSld>
  <p:clrMap bg1="lt1" tx1="dk1" bg2="lt2" tx2="dk2" accent1="accent1" accent2="accent2" accent3="accent3" accent4="accent4" accent5="accent5" accent6="accent6" hlink="hlink" folHlink="folHlink"/>
  <p:sldLayoutIdLst>
    <p:sldLayoutId id="2147484113" r:id="rId1"/>
    <p:sldLayoutId id="2147484114" r:id="rId2"/>
    <p:sldLayoutId id="2147484115" r:id="rId3"/>
    <p:sldLayoutId id="2147484116" r:id="rId4"/>
    <p:sldLayoutId id="2147484117" r:id="rId5"/>
    <p:sldLayoutId id="2147484118" r:id="rId6"/>
    <p:sldLayoutId id="2147484119" r:id="rId7"/>
    <p:sldLayoutId id="2147484120" r:id="rId8"/>
    <p:sldLayoutId id="2147484121" r:id="rId9"/>
    <p:sldLayoutId id="2147484122" r:id="rId10"/>
    <p:sldLayoutId id="2147484123"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 Id="rId3"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4" Type="http://schemas.openxmlformats.org/officeDocument/2006/relationships/chart" Target="../charts/chart14.xml"/><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 Id="rId3" Type="http://schemas.openxmlformats.org/officeDocument/2006/relationships/chart" Target="../charts/char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85577" y="1523999"/>
            <a:ext cx="7418796" cy="1724867"/>
          </a:xfrm>
        </p:spPr>
        <p:txBody>
          <a:bodyPr/>
          <a:lstStyle/>
          <a:p>
            <a:r>
              <a:rPr lang="ja-JP" altLang="ja-JP" sz="2800" dirty="0"/>
              <a:t>神奈川県理学療法士会における</a:t>
            </a:r>
            <a:br>
              <a:rPr lang="ja-JP" altLang="ja-JP" sz="2800" dirty="0"/>
            </a:br>
            <a:r>
              <a:rPr lang="ja-JP" altLang="ja-JP" sz="2800" dirty="0"/>
              <a:t>自宅会員及び休会会員に対する就業に関するアンケート</a:t>
            </a:r>
            <a:r>
              <a:rPr lang="ja-JP" altLang="ja-JP" sz="2800" dirty="0" smtClean="0"/>
              <a:t>調査</a:t>
            </a:r>
            <a:r>
              <a:rPr lang="ja-JP" altLang="ja-JP" sz="2000" dirty="0"/>
              <a:t/>
            </a:r>
            <a:br>
              <a:rPr lang="ja-JP" altLang="ja-JP" sz="2000" dirty="0"/>
            </a:br>
            <a:endParaRPr kumimoji="1" lang="ja-JP" altLang="en-US" sz="2000" dirty="0"/>
          </a:p>
        </p:txBody>
      </p:sp>
      <p:sp>
        <p:nvSpPr>
          <p:cNvPr id="3" name="サブタイトル 2"/>
          <p:cNvSpPr>
            <a:spLocks noGrp="1"/>
          </p:cNvSpPr>
          <p:nvPr>
            <p:ph type="subTitle" idx="1"/>
          </p:nvPr>
        </p:nvSpPr>
        <p:spPr/>
        <p:txBody>
          <a:bodyPr>
            <a:normAutofit fontScale="62500" lnSpcReduction="20000"/>
          </a:bodyPr>
          <a:lstStyle/>
          <a:p>
            <a:r>
              <a:rPr lang="ja-JP" altLang="ja-JP" dirty="0"/>
              <a:t>公益社団法人　神奈川県理学</a:t>
            </a:r>
            <a:r>
              <a:rPr lang="ja-JP" altLang="ja-JP" dirty="0" smtClean="0"/>
              <a:t>療法士会</a:t>
            </a:r>
            <a:endParaRPr lang="en-US" altLang="ja-JP" dirty="0" smtClean="0"/>
          </a:p>
          <a:p>
            <a:r>
              <a:rPr lang="ja-JP" altLang="ja-JP" dirty="0"/>
              <a:t>　会員ライフサポート部</a:t>
            </a:r>
            <a:br>
              <a:rPr lang="ja-JP" altLang="ja-JP" dirty="0"/>
            </a:br>
            <a:endParaRPr lang="en-US" altLang="ja-JP" dirty="0" smtClean="0"/>
          </a:p>
          <a:p>
            <a:r>
              <a:rPr lang="en-US" altLang="ja-JP" dirty="0" smtClean="0">
                <a:latin typeface="+mj-ea"/>
                <a:ea typeface="+mj-ea"/>
              </a:rPr>
              <a:t>○</a:t>
            </a:r>
            <a:r>
              <a:rPr lang="ja-JP" altLang="ja-JP" dirty="0" smtClean="0"/>
              <a:t>西山</a:t>
            </a:r>
            <a:r>
              <a:rPr lang="ja-JP" altLang="ja-JP" dirty="0"/>
              <a:t>昌</a:t>
            </a:r>
            <a:r>
              <a:rPr lang="ja-JP" altLang="ja-JP" dirty="0" smtClean="0"/>
              <a:t>秀，</a:t>
            </a:r>
            <a:r>
              <a:rPr lang="ja-JP" altLang="ja-JP" dirty="0"/>
              <a:t>寺尾</a:t>
            </a:r>
            <a:r>
              <a:rPr lang="ja-JP" altLang="ja-JP" dirty="0" smtClean="0"/>
              <a:t>詩子、</a:t>
            </a:r>
            <a:r>
              <a:rPr lang="ja-JP" altLang="ja-JP" dirty="0"/>
              <a:t>清川</a:t>
            </a:r>
            <a:r>
              <a:rPr lang="ja-JP" altLang="ja-JP" dirty="0" smtClean="0"/>
              <a:t>恵子、</a:t>
            </a:r>
            <a:r>
              <a:rPr lang="ja-JP" altLang="ja-JP" dirty="0"/>
              <a:t>大槻</a:t>
            </a:r>
            <a:r>
              <a:rPr lang="ja-JP" altLang="ja-JP" dirty="0" smtClean="0"/>
              <a:t>かおる、</a:t>
            </a:r>
            <a:r>
              <a:rPr lang="ja-JP" altLang="ja-JP" dirty="0"/>
              <a:t>萩原</a:t>
            </a:r>
            <a:r>
              <a:rPr lang="ja-JP" altLang="ja-JP" dirty="0" smtClean="0"/>
              <a:t>文子</a:t>
            </a:r>
            <a:endParaRPr lang="en-US" altLang="ja-JP" dirty="0" smtClean="0"/>
          </a:p>
          <a:p>
            <a:r>
              <a:rPr lang="ja-JP" altLang="ja-JP" dirty="0" smtClean="0"/>
              <a:t>大島奈緒美、</a:t>
            </a:r>
            <a:r>
              <a:rPr lang="ja-JP" altLang="ja-JP" dirty="0"/>
              <a:t>杉山</a:t>
            </a:r>
            <a:r>
              <a:rPr lang="ja-JP" altLang="ja-JP" dirty="0" smtClean="0"/>
              <a:t>さおり，</a:t>
            </a:r>
            <a:r>
              <a:rPr lang="ja-JP" altLang="ja-JP" dirty="0"/>
              <a:t>久保木</a:t>
            </a:r>
            <a:r>
              <a:rPr lang="ja-JP" altLang="ja-JP" dirty="0" smtClean="0"/>
              <a:t>あずみ</a:t>
            </a:r>
            <a:endParaRPr kumimoji="1" lang="ja-JP" altLang="en-US" dirty="0"/>
          </a:p>
        </p:txBody>
      </p:sp>
    </p:spTree>
    <p:extLst>
      <p:ext uri="{BB962C8B-B14F-4D97-AF65-F5344CB8AC3E}">
        <p14:creationId xmlns:p14="http://schemas.microsoft.com/office/powerpoint/2010/main" val="110632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⑤</a:t>
            </a:r>
            <a:r>
              <a:rPr kumimoji="1" lang="ja-JP" altLang="en-US" dirty="0" smtClean="0"/>
              <a:t>　</a:t>
            </a:r>
            <a:r>
              <a:rPr kumimoji="1" lang="ja-JP" altLang="en-US" sz="3600" dirty="0" smtClean="0"/>
              <a:t>未就業者</a:t>
            </a:r>
            <a:r>
              <a:rPr lang="ja-JP" altLang="en-US" sz="3600" dirty="0" smtClean="0"/>
              <a:t>に</a:t>
            </a:r>
            <a:r>
              <a:rPr kumimoji="1" lang="ja-JP" altLang="en-US" sz="3600" dirty="0" smtClean="0"/>
              <a:t>関して</a:t>
            </a:r>
            <a:r>
              <a:rPr kumimoji="1" lang="en-US" altLang="ja-JP" sz="3600" dirty="0" smtClean="0"/>
              <a:t>3</a:t>
            </a:r>
            <a:endParaRPr kumimoji="1" lang="ja-JP" altLang="en-US" sz="3600" dirty="0"/>
          </a:p>
        </p:txBody>
      </p:sp>
      <p:sp>
        <p:nvSpPr>
          <p:cNvPr id="4" name="テキスト ボックス 3"/>
          <p:cNvSpPr txBox="1"/>
          <p:nvPr/>
        </p:nvSpPr>
        <p:spPr>
          <a:xfrm>
            <a:off x="1975442" y="1716101"/>
            <a:ext cx="5057394" cy="523220"/>
          </a:xfrm>
          <a:prstGeom prst="rect">
            <a:avLst/>
          </a:prstGeom>
          <a:noFill/>
        </p:spPr>
        <p:txBody>
          <a:bodyPr wrap="none" rtlCol="0">
            <a:spAutoFit/>
          </a:bodyPr>
          <a:lstStyle/>
          <a:p>
            <a:r>
              <a:rPr kumimoji="1" lang="ja-JP" altLang="en-US" sz="2800" dirty="0" smtClean="0"/>
              <a:t>復職するために必要な条件は？</a:t>
            </a:r>
            <a:endParaRPr kumimoji="1" lang="ja-JP" altLang="en-US" sz="2800" dirty="0"/>
          </a:p>
        </p:txBody>
      </p:sp>
      <p:graphicFrame>
        <p:nvGraphicFramePr>
          <p:cNvPr id="6" name="グラフ 5"/>
          <p:cNvGraphicFramePr>
            <a:graphicFrameLocks/>
          </p:cNvGraphicFramePr>
          <p:nvPr>
            <p:extLst>
              <p:ext uri="{D42A27DB-BD31-4B8C-83A1-F6EECF244321}">
                <p14:modId xmlns:p14="http://schemas.microsoft.com/office/powerpoint/2010/main" val="3592717296"/>
              </p:ext>
            </p:extLst>
          </p:nvPr>
        </p:nvGraphicFramePr>
        <p:xfrm>
          <a:off x="1203048" y="2475188"/>
          <a:ext cx="6717017" cy="41927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7562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718487" y="5921404"/>
            <a:ext cx="7452214" cy="58059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ltLang="ja-JP" dirty="0" smtClean="0"/>
          </a:p>
          <a:p>
            <a:pPr algn="ctr"/>
            <a:r>
              <a:rPr lang="ja-JP" altLang="en-US" sz="2400" dirty="0" smtClean="0">
                <a:solidFill>
                  <a:srgbClr val="000000"/>
                </a:solidFill>
              </a:rPr>
              <a:t>出産</a:t>
            </a:r>
            <a:r>
              <a:rPr lang="ja-JP" altLang="en-US" sz="2400" dirty="0">
                <a:solidFill>
                  <a:srgbClr val="000000"/>
                </a:solidFill>
              </a:rPr>
              <a:t>、</a:t>
            </a:r>
            <a:r>
              <a:rPr lang="ja-JP" altLang="en-US" sz="2400" dirty="0" smtClean="0">
                <a:solidFill>
                  <a:srgbClr val="000000"/>
                </a:solidFill>
              </a:rPr>
              <a:t>育児時期の</a:t>
            </a:r>
            <a:r>
              <a:rPr lang="ja-JP" altLang="en-US" sz="2400" dirty="0">
                <a:solidFill>
                  <a:srgbClr val="000000"/>
                </a:solidFill>
              </a:rPr>
              <a:t>年代</a:t>
            </a:r>
            <a:r>
              <a:rPr lang="ja-JP" altLang="en-US" sz="2400" dirty="0" smtClean="0">
                <a:solidFill>
                  <a:srgbClr val="000000"/>
                </a:solidFill>
              </a:rPr>
              <a:t>の就業に対する関心</a:t>
            </a:r>
            <a:r>
              <a:rPr lang="ja-JP" altLang="en-US" sz="2400" dirty="0">
                <a:solidFill>
                  <a:srgbClr val="000000"/>
                </a:solidFill>
              </a:rPr>
              <a:t>が高い</a:t>
            </a:r>
            <a:endParaRPr lang="en-US" altLang="ja-JP" sz="2400" dirty="0">
              <a:solidFill>
                <a:srgbClr val="000000"/>
              </a:solidFill>
            </a:endParaRPr>
          </a:p>
          <a:p>
            <a:pPr algn="ctr"/>
            <a:endParaRPr kumimoji="1" lang="ja-JP" altLang="en-US" dirty="0"/>
          </a:p>
        </p:txBody>
      </p:sp>
      <p:sp>
        <p:nvSpPr>
          <p:cNvPr id="3" name="角丸四角形 2"/>
          <p:cNvSpPr/>
          <p:nvPr/>
        </p:nvSpPr>
        <p:spPr>
          <a:xfrm>
            <a:off x="718486" y="4255230"/>
            <a:ext cx="7452215" cy="58059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2400" dirty="0">
                <a:solidFill>
                  <a:srgbClr val="000000"/>
                </a:solidFill>
              </a:rPr>
              <a:t>回答者は８０</a:t>
            </a:r>
            <a:r>
              <a:rPr lang="en-US" altLang="ja-JP" sz="2400" dirty="0">
                <a:solidFill>
                  <a:srgbClr val="000000"/>
                </a:solidFill>
              </a:rPr>
              <a:t>%</a:t>
            </a:r>
            <a:r>
              <a:rPr lang="ja-JP" altLang="en-US" sz="2400" dirty="0">
                <a:solidFill>
                  <a:srgbClr val="000000"/>
                </a:solidFill>
              </a:rPr>
              <a:t>が女性、２０</a:t>
            </a:r>
            <a:r>
              <a:rPr lang="en-US" altLang="ja-JP" sz="2400" dirty="0">
                <a:solidFill>
                  <a:srgbClr val="000000"/>
                </a:solidFill>
              </a:rPr>
              <a:t>−</a:t>
            </a:r>
            <a:r>
              <a:rPr lang="ja-JP" altLang="en-US" sz="2400" dirty="0">
                <a:solidFill>
                  <a:srgbClr val="000000"/>
                </a:solidFill>
              </a:rPr>
              <a:t>４０代がの回答者が</a:t>
            </a:r>
            <a:r>
              <a:rPr lang="ja-JP" altLang="en-US" sz="2400" dirty="0" smtClean="0">
                <a:solidFill>
                  <a:srgbClr val="000000"/>
                </a:solidFill>
              </a:rPr>
              <a:t>大多数</a:t>
            </a:r>
            <a:endParaRPr lang="en-US" altLang="ja-JP" sz="2400" dirty="0">
              <a:solidFill>
                <a:srgbClr val="000000"/>
              </a:solidFill>
            </a:endParaRPr>
          </a:p>
        </p:txBody>
      </p:sp>
      <p:sp>
        <p:nvSpPr>
          <p:cNvPr id="2" name="タイトル 1"/>
          <p:cNvSpPr>
            <a:spLocks noGrp="1"/>
          </p:cNvSpPr>
          <p:nvPr>
            <p:ph type="title"/>
          </p:nvPr>
        </p:nvSpPr>
        <p:spPr/>
        <p:txBody>
          <a:bodyPr/>
          <a:lstStyle/>
          <a:p>
            <a:r>
              <a:rPr lang="ja-JP" altLang="en-US" dirty="0" smtClean="0"/>
              <a:t>考察</a:t>
            </a:r>
            <a:r>
              <a:rPr lang="en-US" altLang="ja-JP" dirty="0" smtClean="0"/>
              <a:t>①</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2636460013"/>
              </p:ext>
            </p:extLst>
          </p:nvPr>
        </p:nvGraphicFramePr>
        <p:xfrm>
          <a:off x="286674" y="1417638"/>
          <a:ext cx="4230510" cy="25402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a:graphicFrameLocks/>
          </p:cNvGraphicFramePr>
          <p:nvPr>
            <p:extLst>
              <p:ext uri="{D42A27DB-BD31-4B8C-83A1-F6EECF244321}">
                <p14:modId xmlns:p14="http://schemas.microsoft.com/office/powerpoint/2010/main" val="3323951749"/>
              </p:ext>
            </p:extLst>
          </p:nvPr>
        </p:nvGraphicFramePr>
        <p:xfrm>
          <a:off x="4517184" y="1182865"/>
          <a:ext cx="4389790" cy="2941182"/>
        </p:xfrm>
        <a:graphic>
          <a:graphicData uri="http://schemas.openxmlformats.org/drawingml/2006/chart">
            <c:chart xmlns:c="http://schemas.openxmlformats.org/drawingml/2006/chart" xmlns:r="http://schemas.openxmlformats.org/officeDocument/2006/relationships" r:id="rId3"/>
          </a:graphicData>
        </a:graphic>
      </p:graphicFrame>
      <p:sp>
        <p:nvSpPr>
          <p:cNvPr id="8" name="下矢印 7"/>
          <p:cNvSpPr/>
          <p:nvPr/>
        </p:nvSpPr>
        <p:spPr>
          <a:xfrm>
            <a:off x="4175144" y="5013460"/>
            <a:ext cx="591479" cy="83127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角丸四角形 10"/>
          <p:cNvSpPr/>
          <p:nvPr/>
        </p:nvSpPr>
        <p:spPr>
          <a:xfrm>
            <a:off x="4766623" y="1554174"/>
            <a:ext cx="4140351" cy="969269"/>
          </a:xfrm>
          <a:prstGeom prst="roundRect">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3849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2305843" y="5722972"/>
            <a:ext cx="4244085" cy="978357"/>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2800" dirty="0">
                <a:solidFill>
                  <a:srgbClr val="000000"/>
                </a:solidFill>
              </a:rPr>
              <a:t>復職を希望する会員に</a:t>
            </a:r>
            <a:endParaRPr kumimoji="1" lang="en-US" altLang="ja-JP" sz="2800" dirty="0">
              <a:solidFill>
                <a:srgbClr val="000000"/>
              </a:solidFill>
            </a:endParaRPr>
          </a:p>
          <a:p>
            <a:pPr algn="ctr"/>
            <a:r>
              <a:rPr kumimoji="1" lang="ja-JP" altLang="en-US" sz="2800" dirty="0">
                <a:solidFill>
                  <a:srgbClr val="000000"/>
                </a:solidFill>
              </a:rPr>
              <a:t>何らかのサポートが</a:t>
            </a:r>
            <a:r>
              <a:rPr kumimoji="1" lang="ja-JP" altLang="en-US" sz="2800" dirty="0" smtClean="0">
                <a:solidFill>
                  <a:srgbClr val="000000"/>
                </a:solidFill>
              </a:rPr>
              <a:t>必要</a:t>
            </a:r>
            <a:endParaRPr kumimoji="1" lang="ja-JP" altLang="en-US" sz="2800" dirty="0">
              <a:solidFill>
                <a:srgbClr val="000000"/>
              </a:solidFill>
            </a:endParaRPr>
          </a:p>
        </p:txBody>
      </p:sp>
      <p:sp>
        <p:nvSpPr>
          <p:cNvPr id="2" name="タイトル 1"/>
          <p:cNvSpPr>
            <a:spLocks noGrp="1"/>
          </p:cNvSpPr>
          <p:nvPr>
            <p:ph type="title"/>
          </p:nvPr>
        </p:nvSpPr>
        <p:spPr/>
        <p:txBody>
          <a:bodyPr/>
          <a:lstStyle/>
          <a:p>
            <a:r>
              <a:rPr lang="ja-JP" altLang="en-US" dirty="0" smtClean="0"/>
              <a:t>考察</a:t>
            </a:r>
            <a:r>
              <a:rPr lang="en-US" altLang="ja-JP" dirty="0" smtClean="0"/>
              <a:t>②</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3890236760"/>
              </p:ext>
            </p:extLst>
          </p:nvPr>
        </p:nvGraphicFramePr>
        <p:xfrm>
          <a:off x="133072" y="1487047"/>
          <a:ext cx="4113547"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グラフ 4"/>
          <p:cNvGraphicFramePr>
            <a:graphicFrameLocks/>
          </p:cNvGraphicFramePr>
          <p:nvPr>
            <p:extLst>
              <p:ext uri="{D42A27DB-BD31-4B8C-83A1-F6EECF244321}">
                <p14:modId xmlns:p14="http://schemas.microsoft.com/office/powerpoint/2010/main" val="1930256403"/>
              </p:ext>
            </p:extLst>
          </p:nvPr>
        </p:nvGraphicFramePr>
        <p:xfrm>
          <a:off x="4781146" y="1417638"/>
          <a:ext cx="4117724"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208759" y="3907081"/>
            <a:ext cx="4126250" cy="461665"/>
          </a:xfrm>
          <a:prstGeom prst="rect">
            <a:avLst/>
          </a:prstGeom>
          <a:noFill/>
        </p:spPr>
        <p:txBody>
          <a:bodyPr wrap="none" rtlCol="0">
            <a:spAutoFit/>
          </a:bodyPr>
          <a:lstStyle/>
          <a:p>
            <a:r>
              <a:rPr kumimoji="1" lang="en-US" altLang="en-US" sz="2400" dirty="0" smtClean="0"/>
              <a:t>約40%</a:t>
            </a:r>
            <a:r>
              <a:rPr kumimoji="1" lang="ja-JP" altLang="en-US" sz="2400" dirty="0" smtClean="0"/>
              <a:t>は</a:t>
            </a:r>
            <a:r>
              <a:rPr kumimoji="1" lang="en-US" altLang="ja-JP" sz="2400" dirty="0" smtClean="0"/>
              <a:t>PT</a:t>
            </a:r>
            <a:r>
              <a:rPr kumimoji="1" lang="ja-JP" altLang="en-US" sz="2400" dirty="0" smtClean="0"/>
              <a:t>として働いていない</a:t>
            </a:r>
            <a:endParaRPr kumimoji="1" lang="en-US" altLang="en-US" sz="2400" dirty="0" smtClean="0"/>
          </a:p>
        </p:txBody>
      </p:sp>
      <p:sp>
        <p:nvSpPr>
          <p:cNvPr id="7" name="右矢印 6"/>
          <p:cNvSpPr/>
          <p:nvPr/>
        </p:nvSpPr>
        <p:spPr>
          <a:xfrm>
            <a:off x="4246619" y="2452703"/>
            <a:ext cx="1026389" cy="608826"/>
          </a:xfrm>
          <a:prstGeom prst="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992761" y="3904559"/>
            <a:ext cx="3983182" cy="461665"/>
          </a:xfrm>
          <a:prstGeom prst="rect">
            <a:avLst/>
          </a:prstGeom>
        </p:spPr>
        <p:txBody>
          <a:bodyPr wrap="none">
            <a:spAutoFit/>
          </a:bodyPr>
          <a:lstStyle/>
          <a:p>
            <a:r>
              <a:rPr kumimoji="1" lang="en-US" altLang="en-US" sz="2400" dirty="0" smtClean="0"/>
              <a:t>約</a:t>
            </a:r>
            <a:r>
              <a:rPr kumimoji="1" lang="en-US" altLang="ja-JP" sz="2400" dirty="0" smtClean="0"/>
              <a:t>90</a:t>
            </a:r>
            <a:r>
              <a:rPr kumimoji="1" lang="en-US" altLang="en-US" sz="2400" dirty="0" smtClean="0"/>
              <a:t>%</a:t>
            </a:r>
            <a:r>
              <a:rPr kumimoji="1" lang="ja-JP" altLang="en-US" sz="2400" dirty="0" smtClean="0"/>
              <a:t>は復職の見通しがない</a:t>
            </a:r>
            <a:endParaRPr kumimoji="1" lang="en-US" altLang="en-US" sz="2400" dirty="0"/>
          </a:p>
        </p:txBody>
      </p:sp>
      <p:sp>
        <p:nvSpPr>
          <p:cNvPr id="10" name="下矢印 9"/>
          <p:cNvSpPr/>
          <p:nvPr/>
        </p:nvSpPr>
        <p:spPr>
          <a:xfrm>
            <a:off x="4335009" y="4700762"/>
            <a:ext cx="446137" cy="92193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対角する 2 つの角を丸めた四角形 10"/>
          <p:cNvSpPr/>
          <p:nvPr/>
        </p:nvSpPr>
        <p:spPr>
          <a:xfrm>
            <a:off x="208760" y="1186279"/>
            <a:ext cx="8767184" cy="3287665"/>
          </a:xfrm>
          <a:prstGeom prst="round2DiagRect">
            <a:avLst/>
          </a:prstGeom>
          <a:noFill/>
          <a:ln w="762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2520291" y="2037275"/>
            <a:ext cx="1726328" cy="1306565"/>
          </a:xfrm>
          <a:prstGeom prst="ellipse">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5924375" y="1293299"/>
            <a:ext cx="1723549" cy="461665"/>
          </a:xfrm>
          <a:prstGeom prst="rect">
            <a:avLst/>
          </a:prstGeom>
          <a:solidFill>
            <a:schemeClr val="bg1"/>
          </a:solidFill>
          <a:ln w="38100" cmpd="sng">
            <a:solidFill>
              <a:srgbClr val="6076B4"/>
            </a:solidFill>
          </a:ln>
        </p:spPr>
        <p:txBody>
          <a:bodyPr wrap="none">
            <a:spAutoFit/>
          </a:bodyPr>
          <a:lstStyle/>
          <a:p>
            <a:r>
              <a:rPr kumimoji="1" lang="ja-JP" altLang="en-US" sz="2400" dirty="0"/>
              <a:t>復職の予定</a:t>
            </a:r>
            <a:endParaRPr lang="ja-JP" altLang="en-US" sz="2400" dirty="0"/>
          </a:p>
        </p:txBody>
      </p:sp>
      <p:sp>
        <p:nvSpPr>
          <p:cNvPr id="13" name="正方形/長方形 12"/>
          <p:cNvSpPr/>
          <p:nvPr/>
        </p:nvSpPr>
        <p:spPr>
          <a:xfrm>
            <a:off x="579514" y="1269839"/>
            <a:ext cx="3291286" cy="461665"/>
          </a:xfrm>
          <a:prstGeom prst="rect">
            <a:avLst/>
          </a:prstGeom>
          <a:solidFill>
            <a:schemeClr val="bg1"/>
          </a:solidFill>
          <a:ln w="38100" cmpd="sng">
            <a:solidFill>
              <a:srgbClr val="6076B4"/>
            </a:solidFill>
          </a:ln>
        </p:spPr>
        <p:txBody>
          <a:bodyPr wrap="none">
            <a:spAutoFit/>
          </a:bodyPr>
          <a:lstStyle/>
          <a:p>
            <a:r>
              <a:rPr kumimoji="1" lang="en-US" altLang="ja-JP" sz="2400" dirty="0" smtClean="0"/>
              <a:t>PT</a:t>
            </a:r>
            <a:r>
              <a:rPr kumimoji="1" lang="ja-JP" altLang="en-US" sz="2400" dirty="0" smtClean="0"/>
              <a:t>として働いているか？</a:t>
            </a:r>
            <a:endParaRPr lang="ja-JP" altLang="en-US" sz="2400" dirty="0"/>
          </a:p>
        </p:txBody>
      </p:sp>
      <p:sp>
        <p:nvSpPr>
          <p:cNvPr id="14" name="四角形吹き出し 13"/>
          <p:cNvSpPr/>
          <p:nvPr/>
        </p:nvSpPr>
        <p:spPr>
          <a:xfrm>
            <a:off x="7358780" y="2690558"/>
            <a:ext cx="1328020" cy="852289"/>
          </a:xfrm>
          <a:prstGeom prst="wedgeRectCallout">
            <a:avLst>
              <a:gd name="adj1" fmla="val -98841"/>
              <a:gd name="adj2" fmla="val -31618"/>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ない</a:t>
            </a:r>
            <a:endParaRPr kumimoji="1" lang="en-US" altLang="ja-JP" dirty="0" smtClean="0">
              <a:solidFill>
                <a:schemeClr val="tx1"/>
              </a:solidFill>
            </a:endParaRPr>
          </a:p>
          <a:p>
            <a:pPr algn="ctr"/>
            <a:r>
              <a:rPr kumimoji="1" lang="ja-JP" altLang="en-US" dirty="0" smtClean="0">
                <a:solidFill>
                  <a:schemeClr val="tx1"/>
                </a:solidFill>
              </a:rPr>
              <a:t>わからない</a:t>
            </a:r>
            <a:endParaRPr kumimoji="1" lang="ja-JP" altLang="en-US" dirty="0">
              <a:solidFill>
                <a:schemeClr val="tx1"/>
              </a:solidFill>
            </a:endParaRPr>
          </a:p>
        </p:txBody>
      </p:sp>
      <p:sp>
        <p:nvSpPr>
          <p:cNvPr id="16" name="四角形吹き出し 15"/>
          <p:cNvSpPr/>
          <p:nvPr/>
        </p:nvSpPr>
        <p:spPr>
          <a:xfrm>
            <a:off x="1289604" y="1886871"/>
            <a:ext cx="1493189" cy="300808"/>
          </a:xfrm>
          <a:prstGeom prst="wedgeRectCallout">
            <a:avLst>
              <a:gd name="adj1" fmla="val 81320"/>
              <a:gd name="adj2" fmla="val 157271"/>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solidFill>
                  <a:schemeClr val="tx1"/>
                </a:solidFill>
              </a:rPr>
              <a:t>働いていない</a:t>
            </a:r>
            <a:endParaRPr kumimoji="1" lang="en-US" altLang="ja-JP" dirty="0" smtClean="0">
              <a:solidFill>
                <a:schemeClr val="tx1"/>
              </a:solidFill>
            </a:endParaRPr>
          </a:p>
        </p:txBody>
      </p:sp>
      <p:sp>
        <p:nvSpPr>
          <p:cNvPr id="17" name="円/楕円 16"/>
          <p:cNvSpPr/>
          <p:nvPr/>
        </p:nvSpPr>
        <p:spPr>
          <a:xfrm>
            <a:off x="5443853" y="2408246"/>
            <a:ext cx="1726328" cy="1306565"/>
          </a:xfrm>
          <a:prstGeom prst="ellipse">
            <a:avLst/>
          </a:prstGeom>
          <a:noFill/>
          <a:ln w="57150"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aphicFrame>
        <p:nvGraphicFramePr>
          <p:cNvPr id="18" name="グラフ 17"/>
          <p:cNvGraphicFramePr>
            <a:graphicFrameLocks/>
          </p:cNvGraphicFramePr>
          <p:nvPr>
            <p:extLst>
              <p:ext uri="{D42A27DB-BD31-4B8C-83A1-F6EECF244321}">
                <p14:modId xmlns:p14="http://schemas.microsoft.com/office/powerpoint/2010/main" val="4175026946"/>
              </p:ext>
            </p:extLst>
          </p:nvPr>
        </p:nvGraphicFramePr>
        <p:xfrm>
          <a:off x="364946" y="170483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52049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742159" y="2589932"/>
            <a:ext cx="4572000" cy="2308324"/>
          </a:xfrm>
          <a:prstGeom prst="rect">
            <a:avLst/>
          </a:prstGeom>
        </p:spPr>
        <p:txBody>
          <a:bodyPr>
            <a:spAutoFit/>
          </a:bodyPr>
          <a:lstStyle/>
          <a:p>
            <a:r>
              <a:rPr lang="en-US" altLang="ja-JP" dirty="0" smtClean="0"/>
              <a:t>2012</a:t>
            </a:r>
            <a:r>
              <a:rPr lang="ja-JP" altLang="ja-JP" dirty="0"/>
              <a:t>年の総務省の調査では、出産後全体の</a:t>
            </a:r>
            <a:r>
              <a:rPr lang="en-US" altLang="ja-JP" dirty="0"/>
              <a:t>38</a:t>
            </a:r>
            <a:r>
              <a:rPr lang="ja-JP" altLang="ja-JP" dirty="0"/>
              <a:t>％しか仕事を続けておらず、</a:t>
            </a:r>
            <a:r>
              <a:rPr lang="en-US" altLang="ja-JP" dirty="0"/>
              <a:t>PT</a:t>
            </a:r>
            <a:r>
              <a:rPr lang="ja-JP" altLang="ja-JP" dirty="0"/>
              <a:t>も同様の理由で結婚および出産後、</a:t>
            </a:r>
            <a:r>
              <a:rPr lang="ja-JP" altLang="ja-JP" dirty="0" smtClean="0"/>
              <a:t>就</a:t>
            </a:r>
            <a:endParaRPr lang="en-US" altLang="ja-JP" dirty="0" smtClean="0"/>
          </a:p>
          <a:p>
            <a:r>
              <a:rPr lang="ja-JP" altLang="ja-JP" dirty="0" smtClean="0"/>
              <a:t>業</a:t>
            </a:r>
            <a:r>
              <a:rPr lang="ja-JP" altLang="ja-JP" dirty="0"/>
              <a:t>継続が困難になるのではないかと考えられた。</a:t>
            </a:r>
            <a:r>
              <a:rPr lang="en-US" altLang="ja-JP" dirty="0"/>
              <a:t>2012</a:t>
            </a:r>
            <a:r>
              <a:rPr lang="ja-JP" altLang="ja-JP" dirty="0"/>
              <a:t>年の厚生労働省の調査では男性の育児休暇取得は１</a:t>
            </a:r>
            <a:r>
              <a:rPr lang="en-US" altLang="ja-JP" dirty="0"/>
              <a:t>%</a:t>
            </a:r>
            <a:r>
              <a:rPr lang="ja-JP" altLang="ja-JP" dirty="0"/>
              <a:t>台であり、出産後女性が職場復帰するには男性の協力や理解も今後必要になるとも思われた。</a:t>
            </a:r>
            <a:endParaRPr kumimoji="1" lang="ja-JP" altLang="en-US" dirty="0"/>
          </a:p>
        </p:txBody>
      </p:sp>
      <p:sp>
        <p:nvSpPr>
          <p:cNvPr id="5" name="正方形/長方形 4"/>
          <p:cNvSpPr/>
          <p:nvPr/>
        </p:nvSpPr>
        <p:spPr>
          <a:xfrm>
            <a:off x="735536" y="1165352"/>
            <a:ext cx="2911374" cy="523220"/>
          </a:xfrm>
          <a:prstGeom prst="rect">
            <a:avLst/>
          </a:prstGeom>
        </p:spPr>
        <p:txBody>
          <a:bodyPr wrap="none">
            <a:spAutoFit/>
          </a:bodyPr>
          <a:lstStyle/>
          <a:p>
            <a:r>
              <a:rPr lang="ja-JP" altLang="ja-JP" sz="2800" dirty="0"/>
              <a:t>復職できない理由</a:t>
            </a:r>
            <a:endParaRPr lang="ja-JP" altLang="en-US" sz="2800" dirty="0"/>
          </a:p>
        </p:txBody>
      </p:sp>
      <p:sp>
        <p:nvSpPr>
          <p:cNvPr id="6" name="六角形 5"/>
          <p:cNvSpPr/>
          <p:nvPr/>
        </p:nvSpPr>
        <p:spPr>
          <a:xfrm>
            <a:off x="1219942" y="1779132"/>
            <a:ext cx="2000590" cy="782777"/>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smtClean="0">
                <a:solidFill>
                  <a:srgbClr val="FFFFFF"/>
                </a:solidFill>
              </a:rPr>
              <a:t>自信がない</a:t>
            </a:r>
            <a:endParaRPr kumimoji="1" lang="ja-JP" altLang="en-US" sz="2000" dirty="0">
              <a:solidFill>
                <a:srgbClr val="FFFFFF"/>
              </a:solidFill>
            </a:endParaRPr>
          </a:p>
        </p:txBody>
      </p:sp>
      <p:sp>
        <p:nvSpPr>
          <p:cNvPr id="7" name="六角形 6"/>
          <p:cNvSpPr/>
          <p:nvPr/>
        </p:nvSpPr>
        <p:spPr>
          <a:xfrm>
            <a:off x="1219942" y="2636912"/>
            <a:ext cx="2000590" cy="782777"/>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smtClean="0">
                <a:solidFill>
                  <a:srgbClr val="FFFFFF"/>
                </a:solidFill>
              </a:rPr>
              <a:t>子供が</a:t>
            </a:r>
            <a:endParaRPr kumimoji="1" lang="en-US" altLang="ja-JP" sz="2000" dirty="0" smtClean="0">
              <a:solidFill>
                <a:srgbClr val="FFFFFF"/>
              </a:solidFill>
            </a:endParaRPr>
          </a:p>
          <a:p>
            <a:pPr algn="ctr"/>
            <a:r>
              <a:rPr kumimoji="1" lang="ja-JP" altLang="en-US" sz="2000" dirty="0" smtClean="0">
                <a:solidFill>
                  <a:srgbClr val="FFFFFF"/>
                </a:solidFill>
              </a:rPr>
              <a:t>小さい</a:t>
            </a:r>
            <a:endParaRPr kumimoji="1" lang="ja-JP" altLang="en-US" sz="2000" dirty="0">
              <a:solidFill>
                <a:srgbClr val="FFFFFF"/>
              </a:solidFill>
            </a:endParaRPr>
          </a:p>
        </p:txBody>
      </p:sp>
      <p:sp>
        <p:nvSpPr>
          <p:cNvPr id="10" name="六角形 9"/>
          <p:cNvSpPr/>
          <p:nvPr/>
        </p:nvSpPr>
        <p:spPr>
          <a:xfrm>
            <a:off x="1259632" y="3501008"/>
            <a:ext cx="2000590" cy="782777"/>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ja-JP" dirty="0"/>
              <a:t>ライフスタイルの変化</a:t>
            </a:r>
            <a:endParaRPr lang="ja-JP" altLang="en-US" dirty="0"/>
          </a:p>
        </p:txBody>
      </p:sp>
      <p:sp>
        <p:nvSpPr>
          <p:cNvPr id="11" name="下矢印 10"/>
          <p:cNvSpPr/>
          <p:nvPr/>
        </p:nvSpPr>
        <p:spPr>
          <a:xfrm>
            <a:off x="4262124" y="3922971"/>
            <a:ext cx="678461" cy="1000217"/>
          </a:xfrm>
          <a:prstGeom prst="downArrow">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片側の 2 つの角を丸めた四角形 11"/>
          <p:cNvSpPr/>
          <p:nvPr/>
        </p:nvSpPr>
        <p:spPr>
          <a:xfrm>
            <a:off x="608875" y="1121861"/>
            <a:ext cx="3038035" cy="3348667"/>
          </a:xfrm>
          <a:prstGeom prst="round2SameRect">
            <a:avLst/>
          </a:prstGeom>
          <a:noFill/>
          <a:ln w="76200"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930528" y="1165352"/>
            <a:ext cx="1980029" cy="523220"/>
          </a:xfrm>
          <a:prstGeom prst="rect">
            <a:avLst/>
          </a:prstGeom>
        </p:spPr>
        <p:txBody>
          <a:bodyPr wrap="none">
            <a:spAutoFit/>
          </a:bodyPr>
          <a:lstStyle/>
          <a:p>
            <a:r>
              <a:rPr lang="ja-JP" altLang="ja-JP" sz="2800" dirty="0" smtClean="0"/>
              <a:t>復職</a:t>
            </a:r>
            <a:r>
              <a:rPr lang="ja-JP" altLang="en-US" sz="2800" dirty="0" smtClean="0"/>
              <a:t>の条件</a:t>
            </a:r>
            <a:endParaRPr lang="ja-JP" altLang="en-US" sz="2800" dirty="0"/>
          </a:p>
        </p:txBody>
      </p:sp>
      <p:sp>
        <p:nvSpPr>
          <p:cNvPr id="14" name="六角形 13"/>
          <p:cNvSpPr/>
          <p:nvPr/>
        </p:nvSpPr>
        <p:spPr>
          <a:xfrm>
            <a:off x="5930528" y="1813922"/>
            <a:ext cx="2000590" cy="782777"/>
          </a:xfrm>
          <a:prstGeom prst="hexagon">
            <a:avLst/>
          </a:prstGeom>
          <a:solidFill>
            <a:srgbClr val="E46C0A"/>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400" dirty="0" smtClean="0">
                <a:solidFill>
                  <a:srgbClr val="FFFFFF"/>
                </a:solidFill>
              </a:rPr>
              <a:t>自信</a:t>
            </a:r>
            <a:endParaRPr kumimoji="1" lang="ja-JP" altLang="en-US" sz="2400" dirty="0">
              <a:solidFill>
                <a:srgbClr val="FFFFFF"/>
              </a:solidFill>
            </a:endParaRPr>
          </a:p>
        </p:txBody>
      </p:sp>
      <p:sp>
        <p:nvSpPr>
          <p:cNvPr id="15" name="六角形 14"/>
          <p:cNvSpPr/>
          <p:nvPr/>
        </p:nvSpPr>
        <p:spPr>
          <a:xfrm>
            <a:off x="5940152" y="2636912"/>
            <a:ext cx="2000590" cy="782777"/>
          </a:xfrm>
          <a:prstGeom prst="hexagon">
            <a:avLst/>
          </a:prstGeom>
          <a:solidFill>
            <a:schemeClr val="accent6">
              <a:lumMod val="75000"/>
            </a:schemeClr>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kumimoji="1" lang="ja-JP" altLang="en-US" sz="2400" dirty="0" smtClean="0">
                <a:solidFill>
                  <a:srgbClr val="FFFFFF"/>
                </a:solidFill>
              </a:rPr>
              <a:t>保育環境</a:t>
            </a:r>
            <a:endParaRPr kumimoji="1" lang="ja-JP" altLang="en-US" sz="2400" dirty="0">
              <a:solidFill>
                <a:srgbClr val="FFFFFF"/>
              </a:solidFill>
            </a:endParaRPr>
          </a:p>
        </p:txBody>
      </p:sp>
      <p:sp>
        <p:nvSpPr>
          <p:cNvPr id="16" name="六角形 15"/>
          <p:cNvSpPr/>
          <p:nvPr/>
        </p:nvSpPr>
        <p:spPr>
          <a:xfrm>
            <a:off x="5940152" y="3501008"/>
            <a:ext cx="2000590" cy="782777"/>
          </a:xfrm>
          <a:prstGeom prst="hexagon">
            <a:avLst/>
          </a:prstGeom>
          <a:solidFill>
            <a:srgbClr val="E46C0A"/>
          </a:solidFill>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dirty="0" smtClean="0"/>
              <a:t>職場、家族の</a:t>
            </a:r>
            <a:endParaRPr lang="en-US" altLang="ja-JP" dirty="0" smtClean="0"/>
          </a:p>
          <a:p>
            <a:pPr algn="ctr"/>
            <a:r>
              <a:rPr lang="ja-JP" altLang="en-US" dirty="0" smtClean="0"/>
              <a:t>理解</a:t>
            </a:r>
            <a:endParaRPr lang="ja-JP" altLang="en-US" dirty="0"/>
          </a:p>
        </p:txBody>
      </p:sp>
      <p:sp>
        <p:nvSpPr>
          <p:cNvPr id="17" name="片側の 2 つの角を丸めた四角形 16"/>
          <p:cNvSpPr/>
          <p:nvPr/>
        </p:nvSpPr>
        <p:spPr>
          <a:xfrm>
            <a:off x="5606019" y="1104348"/>
            <a:ext cx="2831252" cy="3366179"/>
          </a:xfrm>
          <a:prstGeom prst="round2SameRect">
            <a:avLst/>
          </a:prstGeom>
          <a:noFill/>
          <a:ln w="76200" cmpd="sng">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526784" y="5166331"/>
            <a:ext cx="8229600" cy="1461184"/>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r>
              <a:rPr lang="ja-JP" altLang="en-US" sz="2400" dirty="0" smtClean="0">
                <a:solidFill>
                  <a:srgbClr val="000000"/>
                </a:solidFill>
              </a:rPr>
              <a:t>・</a:t>
            </a:r>
            <a:r>
              <a:rPr lang="ja-JP" altLang="ja-JP" sz="2400" dirty="0" smtClean="0">
                <a:solidFill>
                  <a:srgbClr val="000000"/>
                </a:solidFill>
              </a:rPr>
              <a:t>復職</a:t>
            </a:r>
            <a:r>
              <a:rPr lang="ja-JP" altLang="ja-JP" sz="2400" dirty="0">
                <a:solidFill>
                  <a:srgbClr val="000000"/>
                </a:solidFill>
              </a:rPr>
              <a:t>支援に関する情報</a:t>
            </a:r>
            <a:r>
              <a:rPr lang="ja-JP" altLang="ja-JP" sz="2400" dirty="0" smtClean="0">
                <a:solidFill>
                  <a:srgbClr val="000000"/>
                </a:solidFill>
              </a:rPr>
              <a:t>提供</a:t>
            </a:r>
            <a:endParaRPr lang="en-US" altLang="ja-JP" sz="2400" dirty="0" smtClean="0">
              <a:solidFill>
                <a:srgbClr val="000000"/>
              </a:solidFill>
            </a:endParaRPr>
          </a:p>
          <a:p>
            <a:r>
              <a:rPr lang="ja-JP" altLang="en-US" sz="2400" dirty="0" smtClean="0">
                <a:solidFill>
                  <a:srgbClr val="000000"/>
                </a:solidFill>
              </a:rPr>
              <a:t>・</a:t>
            </a:r>
            <a:r>
              <a:rPr lang="ja-JP" altLang="ja-JP" sz="2400" dirty="0" smtClean="0">
                <a:solidFill>
                  <a:srgbClr val="000000"/>
                </a:solidFill>
              </a:rPr>
              <a:t>職場</a:t>
            </a:r>
            <a:r>
              <a:rPr lang="ja-JP" altLang="ja-JP" sz="2400" dirty="0">
                <a:solidFill>
                  <a:srgbClr val="000000"/>
                </a:solidFill>
              </a:rPr>
              <a:t>や家族に対する理学療法士の復職の重要性</a:t>
            </a:r>
            <a:r>
              <a:rPr lang="ja-JP" altLang="ja-JP" sz="2400" dirty="0" smtClean="0">
                <a:solidFill>
                  <a:srgbClr val="000000"/>
                </a:solidFill>
              </a:rPr>
              <a:t>の</a:t>
            </a:r>
            <a:r>
              <a:rPr lang="ja-JP" altLang="en-US" sz="2400" dirty="0" smtClean="0">
                <a:solidFill>
                  <a:srgbClr val="000000"/>
                </a:solidFill>
              </a:rPr>
              <a:t>啓蒙</a:t>
            </a:r>
            <a:endParaRPr lang="en-US" altLang="ja-JP" sz="2400" dirty="0" smtClean="0">
              <a:solidFill>
                <a:srgbClr val="000000"/>
              </a:solidFill>
            </a:endParaRPr>
          </a:p>
          <a:p>
            <a:r>
              <a:rPr lang="ja-JP" altLang="en-US" sz="2400" dirty="0" smtClean="0">
                <a:solidFill>
                  <a:srgbClr val="000000"/>
                </a:solidFill>
              </a:rPr>
              <a:t>・</a:t>
            </a:r>
            <a:r>
              <a:rPr lang="ja-JP" altLang="ja-JP" sz="2400" dirty="0" smtClean="0">
                <a:solidFill>
                  <a:srgbClr val="000000"/>
                </a:solidFill>
              </a:rPr>
              <a:t>託児所付き</a:t>
            </a:r>
            <a:r>
              <a:rPr lang="ja-JP" altLang="ja-JP" sz="2400" dirty="0">
                <a:solidFill>
                  <a:srgbClr val="000000"/>
                </a:solidFill>
              </a:rPr>
              <a:t>の勉強会</a:t>
            </a:r>
            <a:r>
              <a:rPr lang="ja-JP" altLang="ja-JP" sz="2400" dirty="0" smtClean="0">
                <a:solidFill>
                  <a:srgbClr val="000000"/>
                </a:solidFill>
              </a:rPr>
              <a:t>・</a:t>
            </a:r>
            <a:r>
              <a:rPr lang="ja-JP" altLang="en-US" sz="2400" dirty="0" smtClean="0">
                <a:solidFill>
                  <a:srgbClr val="000000"/>
                </a:solidFill>
              </a:rPr>
              <a:t>講演</a:t>
            </a:r>
            <a:r>
              <a:rPr lang="ja-JP" altLang="ja-JP" sz="2400" dirty="0" smtClean="0">
                <a:solidFill>
                  <a:srgbClr val="000000"/>
                </a:solidFill>
              </a:rPr>
              <a:t>会</a:t>
            </a:r>
            <a:r>
              <a:rPr lang="ja-JP" altLang="ja-JP" sz="2400" dirty="0">
                <a:solidFill>
                  <a:srgbClr val="000000"/>
                </a:solidFill>
              </a:rPr>
              <a:t>の</a:t>
            </a:r>
            <a:r>
              <a:rPr lang="ja-JP" altLang="ja-JP" sz="2400" dirty="0" smtClean="0">
                <a:solidFill>
                  <a:srgbClr val="000000"/>
                </a:solidFill>
              </a:rPr>
              <a:t>主催</a:t>
            </a:r>
            <a:endParaRPr lang="en-US" altLang="ja-JP" sz="2400" dirty="0" smtClean="0">
              <a:solidFill>
                <a:srgbClr val="000000"/>
              </a:solidFill>
            </a:endParaRPr>
          </a:p>
          <a:p>
            <a:r>
              <a:rPr lang="ja-JP" altLang="en-US" sz="2400" dirty="0" smtClean="0">
                <a:solidFill>
                  <a:srgbClr val="000000"/>
                </a:solidFill>
              </a:rPr>
              <a:t>・</a:t>
            </a:r>
            <a:r>
              <a:rPr lang="ja-JP" altLang="ja-JP" sz="2400" dirty="0" smtClean="0">
                <a:solidFill>
                  <a:srgbClr val="000000"/>
                </a:solidFill>
              </a:rPr>
              <a:t>復職前</a:t>
            </a:r>
            <a:r>
              <a:rPr lang="ja-JP" altLang="ja-JP" sz="2400" dirty="0">
                <a:solidFill>
                  <a:srgbClr val="000000"/>
                </a:solidFill>
              </a:rPr>
              <a:t>の研修会の</a:t>
            </a:r>
            <a:r>
              <a:rPr lang="ja-JP" altLang="ja-JP" sz="2400" dirty="0" smtClean="0">
                <a:solidFill>
                  <a:srgbClr val="000000"/>
                </a:solidFill>
              </a:rPr>
              <a:t>実施</a:t>
            </a:r>
            <a:endParaRPr lang="ja-JP" altLang="ja-JP" sz="2400" dirty="0">
              <a:solidFill>
                <a:srgbClr val="000000"/>
              </a:solidFill>
            </a:endParaRPr>
          </a:p>
        </p:txBody>
      </p:sp>
      <p:sp>
        <p:nvSpPr>
          <p:cNvPr id="3" name="正方形/長方形 2"/>
          <p:cNvSpPr/>
          <p:nvPr/>
        </p:nvSpPr>
        <p:spPr>
          <a:xfrm>
            <a:off x="191361" y="817568"/>
            <a:ext cx="8767802" cy="3844306"/>
          </a:xfrm>
          <a:prstGeom prst="rect">
            <a:avLst/>
          </a:prstGeom>
          <a:noFill/>
          <a:ln w="57150" cmpd="sng">
            <a:solidFill>
              <a:srgbClr val="CCFFC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考察</a:t>
            </a:r>
            <a:r>
              <a:rPr kumimoji="1" lang="en-US" altLang="ja-JP" dirty="0" smtClean="0"/>
              <a:t>③</a:t>
            </a:r>
            <a:endParaRPr kumimoji="1" lang="ja-JP" altLang="en-US" dirty="0"/>
          </a:p>
        </p:txBody>
      </p:sp>
      <p:cxnSp>
        <p:nvCxnSpPr>
          <p:cNvPr id="9" name="直線矢印コネクタ 8"/>
          <p:cNvCxnSpPr/>
          <p:nvPr/>
        </p:nvCxnSpPr>
        <p:spPr>
          <a:xfrm>
            <a:off x="3260222" y="2156987"/>
            <a:ext cx="267030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直線矢印コネクタ 20"/>
          <p:cNvCxnSpPr/>
          <p:nvPr/>
        </p:nvCxnSpPr>
        <p:spPr>
          <a:xfrm>
            <a:off x="3220532" y="3022584"/>
            <a:ext cx="267030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直線矢印コネクタ 21"/>
          <p:cNvCxnSpPr/>
          <p:nvPr/>
        </p:nvCxnSpPr>
        <p:spPr>
          <a:xfrm>
            <a:off x="3269846" y="3922971"/>
            <a:ext cx="267030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43276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意義</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ja-JP" dirty="0"/>
              <a:t>休会会員に自宅会員を加えても結婚や出産などのライフスタイルの変化により就業継続が困難な症例が多数存在する</a:t>
            </a:r>
            <a:r>
              <a:rPr lang="ja-JP" altLang="ja-JP" dirty="0" smtClean="0"/>
              <a:t>。</a:t>
            </a:r>
            <a:endParaRPr lang="en-US" altLang="ja-JP" dirty="0" smtClean="0"/>
          </a:p>
          <a:p>
            <a:endParaRPr lang="en-US" altLang="ja-JP" dirty="0" smtClean="0"/>
          </a:p>
          <a:p>
            <a:r>
              <a:rPr lang="ja-JP" altLang="ja-JP" dirty="0" smtClean="0"/>
              <a:t>自信</a:t>
            </a:r>
            <a:r>
              <a:rPr lang="ja-JP" altLang="ja-JP" dirty="0"/>
              <a:t>回復のための勉強会の開催、職場や家族に対する復職の重要性の啓蒙、復職前の現場における実習など復職支援活動は多岐にわたっている</a:t>
            </a:r>
            <a:r>
              <a:rPr lang="ja-JP" altLang="ja-JP" dirty="0" smtClean="0"/>
              <a:t>。</a:t>
            </a:r>
            <a:endParaRPr lang="en-US" altLang="ja-JP" dirty="0" smtClean="0"/>
          </a:p>
          <a:p>
            <a:endParaRPr lang="en-US" altLang="ja-JP" dirty="0" smtClean="0"/>
          </a:p>
          <a:p>
            <a:r>
              <a:rPr lang="ja-JP" altLang="ja-JP" dirty="0" smtClean="0"/>
              <a:t>これら</a:t>
            </a:r>
            <a:r>
              <a:rPr lang="ja-JP" altLang="ja-JP" dirty="0"/>
              <a:t>復職支援活動を継続して行っていく事で復職者を増加させ、有能な人材を再獲得できる可能性があると考えられる。 </a:t>
            </a:r>
            <a:endParaRPr kumimoji="1" lang="ja-JP" altLang="en-US" dirty="0"/>
          </a:p>
        </p:txBody>
      </p:sp>
    </p:spTree>
    <p:extLst>
      <p:ext uri="{BB962C8B-B14F-4D97-AF65-F5344CB8AC3E}">
        <p14:creationId xmlns:p14="http://schemas.microsoft.com/office/powerpoint/2010/main" val="80733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457200" y="1417638"/>
            <a:ext cx="8229600" cy="4992525"/>
          </a:xfrm>
        </p:spPr>
        <p:txBody>
          <a:bodyPr>
            <a:normAutofit fontScale="62500" lnSpcReduction="20000"/>
          </a:bodyPr>
          <a:lstStyle/>
          <a:p>
            <a:r>
              <a:rPr lang="ja-JP" altLang="en-US" dirty="0" smtClean="0"/>
              <a:t>神奈川県理学療法協会に所属する休会会員および自宅退院に対して就業に関するアンケート調査を行った結果</a:t>
            </a:r>
            <a:r>
              <a:rPr lang="ja-JP" altLang="ja-JP" dirty="0" smtClean="0"/>
              <a:t>、回収率は</a:t>
            </a:r>
            <a:r>
              <a:rPr lang="en-US" altLang="ja-JP" dirty="0" smtClean="0"/>
              <a:t>27.6%</a:t>
            </a:r>
            <a:r>
              <a:rPr lang="ja-JP" altLang="ja-JP" dirty="0" smtClean="0"/>
              <a:t>であった。</a:t>
            </a:r>
            <a:endParaRPr lang="en-US" altLang="ja-JP" dirty="0" smtClean="0"/>
          </a:p>
          <a:p>
            <a:endParaRPr lang="en-US" altLang="ja-JP" dirty="0" smtClean="0"/>
          </a:p>
          <a:p>
            <a:r>
              <a:rPr lang="ja-JP" altLang="en-US" dirty="0" smtClean="0"/>
              <a:t>回答者は</a:t>
            </a:r>
            <a:r>
              <a:rPr lang="ja-JP" altLang="ja-JP" dirty="0" smtClean="0"/>
              <a:t>、</a:t>
            </a:r>
            <a:r>
              <a:rPr lang="en-US" altLang="ja-JP" dirty="0" smtClean="0"/>
              <a:t>20</a:t>
            </a:r>
            <a:r>
              <a:rPr lang="ja-JP" altLang="en-US" dirty="0" smtClean="0"/>
              <a:t>歳から</a:t>
            </a:r>
            <a:r>
              <a:rPr lang="en-US" altLang="ja-JP" dirty="0" smtClean="0"/>
              <a:t>40</a:t>
            </a:r>
            <a:r>
              <a:rPr lang="ja-JP" altLang="en-US" dirty="0" smtClean="0"/>
              <a:t>歳代の</a:t>
            </a:r>
            <a:r>
              <a:rPr lang="ja-JP" altLang="ja-JP" dirty="0" smtClean="0"/>
              <a:t>女性</a:t>
            </a:r>
            <a:r>
              <a:rPr lang="ja-JP" altLang="en-US" dirty="0" smtClean="0"/>
              <a:t>が多かった。</a:t>
            </a:r>
            <a:endParaRPr lang="en-US" altLang="ja-JP" dirty="0" smtClean="0"/>
          </a:p>
          <a:p>
            <a:endParaRPr lang="en-US" altLang="ja-JP" dirty="0"/>
          </a:p>
          <a:p>
            <a:r>
              <a:rPr lang="ja-JP" altLang="ja-JP" dirty="0" smtClean="0"/>
              <a:t>自宅会員及び休会会員のうち約</a:t>
            </a:r>
            <a:r>
              <a:rPr lang="en-US" altLang="ja-JP" dirty="0" smtClean="0"/>
              <a:t>40%</a:t>
            </a:r>
            <a:r>
              <a:rPr lang="ja-JP" altLang="ja-JP" dirty="0" smtClean="0"/>
              <a:t>は理学療法士として現在は働いておらず、そのうちの約</a:t>
            </a:r>
            <a:r>
              <a:rPr lang="en-US" altLang="ja-JP" dirty="0" smtClean="0"/>
              <a:t>90%</a:t>
            </a:r>
            <a:r>
              <a:rPr lang="ja-JP" altLang="ja-JP" dirty="0" smtClean="0"/>
              <a:t>の会員の復職の見通しが立っていな</a:t>
            </a:r>
            <a:r>
              <a:rPr lang="ja-JP" altLang="en-US" dirty="0" smtClean="0"/>
              <a:t>かった</a:t>
            </a:r>
            <a:r>
              <a:rPr lang="ja-JP" altLang="ja-JP" dirty="0" smtClean="0"/>
              <a:t>。</a:t>
            </a:r>
            <a:endParaRPr lang="en-US" altLang="ja-JP" dirty="0" smtClean="0"/>
          </a:p>
          <a:p>
            <a:endParaRPr lang="en-US" altLang="ja-JP" dirty="0"/>
          </a:p>
          <a:p>
            <a:r>
              <a:rPr lang="ja-JP" altLang="ja-JP" dirty="0" smtClean="0"/>
              <a:t>復職できない理由としては、「子供が小さい」、</a:t>
            </a:r>
            <a:r>
              <a:rPr lang="ja-JP" altLang="en-US" dirty="0" smtClean="0"/>
              <a:t>「</a:t>
            </a:r>
            <a:r>
              <a:rPr lang="ja-JP" altLang="ja-JP" dirty="0" smtClean="0"/>
              <a:t>復職の自信がない</a:t>
            </a:r>
            <a:r>
              <a:rPr lang="ja-JP" altLang="en-US" dirty="0" smtClean="0"/>
              <a:t>」</a:t>
            </a:r>
            <a:r>
              <a:rPr lang="ja-JP" altLang="ja-JP" dirty="0" smtClean="0"/>
              <a:t>、</a:t>
            </a:r>
            <a:r>
              <a:rPr lang="ja-JP" altLang="en-US" dirty="0" smtClean="0"/>
              <a:t>「</a:t>
            </a:r>
            <a:r>
              <a:rPr lang="ja-JP" altLang="ja-JP" dirty="0" smtClean="0"/>
              <a:t>条件の合う職場がない</a:t>
            </a:r>
            <a:r>
              <a:rPr lang="ja-JP" altLang="en-US" dirty="0" smtClean="0"/>
              <a:t>」の順に続いていた。</a:t>
            </a:r>
            <a:endParaRPr lang="en-US" altLang="ja-JP" dirty="0" smtClean="0"/>
          </a:p>
          <a:p>
            <a:endParaRPr lang="en-US" altLang="ja-JP" dirty="0" smtClean="0"/>
          </a:p>
          <a:p>
            <a:r>
              <a:rPr lang="ja-JP" altLang="ja-JP" dirty="0" smtClean="0"/>
              <a:t>復職するために必要な条件として</a:t>
            </a:r>
            <a:r>
              <a:rPr lang="ja-JP" altLang="en-US" dirty="0" smtClean="0"/>
              <a:t>「</a:t>
            </a:r>
            <a:r>
              <a:rPr lang="ja-JP" altLang="ja-JP" dirty="0" smtClean="0"/>
              <a:t>職場環境</a:t>
            </a:r>
            <a:r>
              <a:rPr lang="ja-JP" altLang="en-US" dirty="0" smtClean="0"/>
              <a:t>」</a:t>
            </a:r>
            <a:r>
              <a:rPr lang="ja-JP" altLang="ja-JP" dirty="0" smtClean="0"/>
              <a:t>、</a:t>
            </a:r>
            <a:r>
              <a:rPr lang="ja-JP" altLang="en-US" dirty="0" smtClean="0"/>
              <a:t>「</a:t>
            </a:r>
            <a:r>
              <a:rPr lang="ja-JP" altLang="ja-JP" dirty="0" smtClean="0"/>
              <a:t>保育環境</a:t>
            </a:r>
            <a:r>
              <a:rPr lang="ja-JP" altLang="en-US" dirty="0" smtClean="0"/>
              <a:t>」</a:t>
            </a:r>
            <a:r>
              <a:rPr lang="ja-JP" altLang="ja-JP" dirty="0" smtClean="0"/>
              <a:t>、</a:t>
            </a:r>
            <a:r>
              <a:rPr lang="ja-JP" altLang="en-US" dirty="0" smtClean="0"/>
              <a:t>「</a:t>
            </a:r>
            <a:r>
              <a:rPr lang="ja-JP" altLang="ja-JP" dirty="0" smtClean="0"/>
              <a:t>自信の回復</a:t>
            </a:r>
            <a:r>
              <a:rPr lang="ja-JP" altLang="en-US" dirty="0" smtClean="0"/>
              <a:t>」</a:t>
            </a:r>
            <a:r>
              <a:rPr lang="ja-JP" altLang="ja-JP" dirty="0" smtClean="0"/>
              <a:t>、</a:t>
            </a:r>
            <a:r>
              <a:rPr lang="ja-JP" altLang="en-US" dirty="0" smtClean="0"/>
              <a:t>「</a:t>
            </a:r>
            <a:r>
              <a:rPr lang="ja-JP" altLang="ja-JP" dirty="0" smtClean="0"/>
              <a:t>家族の協力・理解</a:t>
            </a:r>
            <a:r>
              <a:rPr lang="ja-JP" altLang="en-US" dirty="0" smtClean="0"/>
              <a:t>」の順に</a:t>
            </a:r>
            <a:r>
              <a:rPr lang="ja-JP" altLang="ja-JP" dirty="0" smtClean="0"/>
              <a:t>続いていた。 </a:t>
            </a:r>
            <a:endParaRPr lang="en-US" altLang="ja-JP" dirty="0" smtClean="0"/>
          </a:p>
          <a:p>
            <a:endParaRPr lang="en-US" altLang="ja-JP" dirty="0"/>
          </a:p>
          <a:p>
            <a:r>
              <a:rPr lang="ja-JP" altLang="en-US" dirty="0" smtClean="0"/>
              <a:t>復職支援に対しては「</a:t>
            </a:r>
            <a:r>
              <a:rPr lang="ja-JP" altLang="ja-JP" dirty="0" smtClean="0"/>
              <a:t>情報提供</a:t>
            </a:r>
            <a:r>
              <a:rPr lang="ja-JP" altLang="en-US" dirty="0" smtClean="0"/>
              <a:t>」、「</a:t>
            </a:r>
            <a:r>
              <a:rPr lang="ja-JP" altLang="ja-JP" dirty="0" smtClean="0"/>
              <a:t>職場や家族に対する理学療法士の復職の重要性の</a:t>
            </a:r>
            <a:r>
              <a:rPr lang="ja-JP" altLang="en-US" dirty="0" smtClean="0"/>
              <a:t>啓蒙」、「</a:t>
            </a:r>
            <a:r>
              <a:rPr lang="ja-JP" altLang="ja-JP" dirty="0" smtClean="0"/>
              <a:t>託児所付きの勉強会・</a:t>
            </a:r>
            <a:r>
              <a:rPr lang="ja-JP" altLang="en-US" dirty="0" smtClean="0"/>
              <a:t>講演</a:t>
            </a:r>
            <a:r>
              <a:rPr lang="ja-JP" altLang="ja-JP" dirty="0" smtClean="0"/>
              <a:t>会の主催</a:t>
            </a:r>
            <a:r>
              <a:rPr lang="ja-JP" altLang="en-US" dirty="0" smtClean="0"/>
              <a:t>」、「</a:t>
            </a:r>
            <a:r>
              <a:rPr lang="ja-JP" altLang="ja-JP" dirty="0" smtClean="0"/>
              <a:t>復職前の研修会の実施</a:t>
            </a:r>
            <a:r>
              <a:rPr lang="ja-JP" altLang="en-US" dirty="0" smtClean="0"/>
              <a:t>」が重要であると考えられた。</a:t>
            </a:r>
            <a:endParaRPr lang="ja-JP" altLang="ja-JP" dirty="0" smtClean="0"/>
          </a:p>
          <a:p>
            <a:endParaRPr lang="ja-JP" altLang="en-US" dirty="0"/>
          </a:p>
        </p:txBody>
      </p:sp>
    </p:spTree>
    <p:extLst>
      <p:ext uri="{BB962C8B-B14F-4D97-AF65-F5344CB8AC3E}">
        <p14:creationId xmlns:p14="http://schemas.microsoft.com/office/powerpoint/2010/main" val="7183896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r>
              <a:rPr kumimoji="1" lang="en-US" altLang="ja-JP" dirty="0" smtClean="0"/>
              <a:t>④</a:t>
            </a:r>
            <a:endParaRPr kumimoji="1" lang="ja-JP" altLang="en-US" dirty="0"/>
          </a:p>
        </p:txBody>
      </p:sp>
      <p:sp>
        <p:nvSpPr>
          <p:cNvPr id="3" name="コンテンツ プレースホルダー 2"/>
          <p:cNvSpPr>
            <a:spLocks noGrp="1"/>
          </p:cNvSpPr>
          <p:nvPr>
            <p:ph idx="1"/>
          </p:nvPr>
        </p:nvSpPr>
        <p:spPr>
          <a:xfrm>
            <a:off x="208757" y="1600200"/>
            <a:ext cx="8733009" cy="4525963"/>
          </a:xfrm>
        </p:spPr>
        <p:txBody>
          <a:bodyPr>
            <a:normAutofit fontScale="92500" lnSpcReduction="20000"/>
          </a:bodyPr>
          <a:lstStyle/>
          <a:p>
            <a:pPr marL="0" indent="0">
              <a:buNone/>
            </a:pPr>
            <a:r>
              <a:rPr kumimoji="1" lang="ja-JP" altLang="en-US" dirty="0" smtClean="0">
                <a:latin typeface="ＭＳ Ｐゴシック"/>
                <a:ea typeface="ＭＳ Ｐゴシック"/>
                <a:cs typeface="ＭＳ Ｐゴシック"/>
              </a:rPr>
              <a:t>・総務省「就業構造基本調査」</a:t>
            </a:r>
            <a:r>
              <a:rPr kumimoji="1" lang="en-US" altLang="ja-JP" dirty="0" smtClean="0">
                <a:latin typeface="ＭＳ Ｐゴシック"/>
                <a:ea typeface="ＭＳ Ｐゴシック"/>
                <a:cs typeface="ＭＳ Ｐゴシック"/>
              </a:rPr>
              <a:t>(2012</a:t>
            </a:r>
            <a:r>
              <a:rPr kumimoji="1" lang="ja-JP" altLang="en-US" dirty="0" smtClean="0">
                <a:latin typeface="ＭＳ Ｐゴシック"/>
                <a:ea typeface="ＭＳ Ｐゴシック"/>
                <a:cs typeface="ＭＳ Ｐゴシック"/>
              </a:rPr>
              <a:t>年</a:t>
            </a:r>
            <a:r>
              <a:rPr kumimoji="1" lang="en-US" altLang="ja-JP" dirty="0" smtClean="0">
                <a:latin typeface="ＭＳ Ｐゴシック"/>
                <a:ea typeface="ＭＳ Ｐゴシック"/>
                <a:cs typeface="ＭＳ Ｐゴシック"/>
              </a:rPr>
              <a:t>)</a:t>
            </a:r>
          </a:p>
          <a:p>
            <a:pPr marL="0" indent="0">
              <a:buNone/>
            </a:pPr>
            <a:r>
              <a:rPr lang="ja-JP" altLang="en-US" dirty="0">
                <a:latin typeface="ＭＳ Ｐゴシック"/>
                <a:ea typeface="ＭＳ Ｐゴシック"/>
                <a:cs typeface="ＭＳ Ｐゴシック"/>
              </a:rPr>
              <a:t>　</a:t>
            </a:r>
            <a:r>
              <a:rPr lang="en-US" altLang="en-US" dirty="0" smtClean="0">
                <a:latin typeface="ＭＳ Ｐゴシック"/>
                <a:ea typeface="ＭＳ Ｐゴシック"/>
                <a:cs typeface="ＭＳ Ｐゴシック"/>
              </a:rPr>
              <a:t>👉</a:t>
            </a:r>
            <a:r>
              <a:rPr kumimoji="1" lang="ja-JP" altLang="en-US" dirty="0" smtClean="0">
                <a:latin typeface="ＭＳ Ｐゴシック"/>
                <a:ea typeface="ＭＳ Ｐゴシック"/>
                <a:cs typeface="ＭＳ Ｐゴシック"/>
              </a:rPr>
              <a:t>出産後も仕事を続けるのは</a:t>
            </a:r>
            <a:r>
              <a:rPr kumimoji="1" lang="en-US" altLang="ja-JP" dirty="0" smtClean="0">
                <a:latin typeface="ＭＳ Ｐゴシック"/>
                <a:ea typeface="ＭＳ Ｐゴシック"/>
                <a:cs typeface="ＭＳ Ｐゴシック"/>
              </a:rPr>
              <a:t>38%</a:t>
            </a:r>
          </a:p>
          <a:p>
            <a:pPr marL="0" indent="0">
              <a:buNone/>
            </a:pPr>
            <a:r>
              <a:rPr lang="ja-JP" altLang="ja-JP" dirty="0">
                <a:latin typeface="ＭＳ Ｐゴシック"/>
                <a:ea typeface="ＭＳ Ｐゴシック"/>
                <a:cs typeface="ＭＳ Ｐゴシック"/>
              </a:rPr>
              <a:t>　</a:t>
            </a:r>
            <a:r>
              <a:rPr lang="ja-JP" altLang="en-US" dirty="0" smtClean="0">
                <a:latin typeface="ＭＳ Ｐゴシック"/>
                <a:ea typeface="ＭＳ Ｐゴシック"/>
                <a:cs typeface="ＭＳ Ｐゴシック"/>
              </a:rPr>
              <a:t>👉</a:t>
            </a:r>
            <a:r>
              <a:rPr lang="en-US" altLang="ja-JP" dirty="0" smtClean="0">
                <a:latin typeface="ＭＳ Ｐゴシック"/>
                <a:ea typeface="ＭＳ Ｐゴシック"/>
                <a:cs typeface="ＭＳ Ｐゴシック"/>
              </a:rPr>
              <a:t>PT</a:t>
            </a:r>
            <a:r>
              <a:rPr lang="ja-JP" altLang="en-US" dirty="0" smtClean="0">
                <a:latin typeface="ＭＳ Ｐゴシック"/>
                <a:ea typeface="ＭＳ Ｐゴシック"/>
                <a:cs typeface="ＭＳ Ｐゴシック"/>
              </a:rPr>
              <a:t>も同様に育児期に離職する可能性がある</a:t>
            </a:r>
            <a:endParaRPr lang="en-US" altLang="ja-JP" dirty="0" smtClean="0">
              <a:latin typeface="ＭＳ Ｐゴシック"/>
              <a:ea typeface="ＭＳ Ｐゴシック"/>
              <a:cs typeface="ＭＳ Ｐゴシック"/>
            </a:endParaRPr>
          </a:p>
          <a:p>
            <a:pPr marL="0" indent="0">
              <a:buNone/>
            </a:pPr>
            <a:r>
              <a:rPr kumimoji="1" lang="ja-JP" altLang="ja-JP" dirty="0">
                <a:latin typeface="ＭＳ Ｐゴシック"/>
                <a:ea typeface="ＭＳ Ｐゴシック"/>
                <a:cs typeface="ＭＳ Ｐゴシック"/>
              </a:rPr>
              <a:t>　</a:t>
            </a:r>
            <a:r>
              <a:rPr kumimoji="1" lang="ja-JP" altLang="en-US" dirty="0" smtClean="0">
                <a:latin typeface="ＭＳ Ｐゴシック"/>
                <a:ea typeface="ＭＳ Ｐゴシック"/>
                <a:cs typeface="ＭＳ Ｐゴシック"/>
              </a:rPr>
              <a:t>👉</a:t>
            </a:r>
            <a:r>
              <a:rPr lang="ja-JP" altLang="en-US" dirty="0" smtClean="0">
                <a:latin typeface="ＭＳ Ｐゴシック"/>
                <a:ea typeface="ＭＳ Ｐゴシック"/>
                <a:cs typeface="ＭＳ Ｐゴシック"/>
              </a:rPr>
              <a:t>人材確保のためには何らかの対策が今後も必要</a:t>
            </a:r>
            <a:endParaRPr lang="en-US" altLang="ja-JP" dirty="0" smtClean="0">
              <a:latin typeface="ＭＳ Ｐゴシック"/>
              <a:ea typeface="ＭＳ Ｐゴシック"/>
              <a:cs typeface="ＭＳ Ｐゴシック"/>
            </a:endParaRPr>
          </a:p>
          <a:p>
            <a:pPr marL="0" indent="0">
              <a:buNone/>
            </a:pPr>
            <a:endParaRPr lang="en-US" altLang="ja-JP" dirty="0">
              <a:latin typeface="ＭＳ Ｐゴシック"/>
              <a:ea typeface="ＭＳ Ｐゴシック"/>
              <a:cs typeface="ＭＳ Ｐゴシック"/>
            </a:endParaRPr>
          </a:p>
          <a:p>
            <a:pPr marL="0" indent="0">
              <a:buNone/>
            </a:pPr>
            <a:r>
              <a:rPr kumimoji="1" lang="ja-JP" altLang="en-US" dirty="0" smtClean="0">
                <a:latin typeface="ＭＳ Ｐゴシック"/>
                <a:ea typeface="ＭＳ Ｐゴシック"/>
                <a:cs typeface="ＭＳ Ｐゴシック"/>
              </a:rPr>
              <a:t>・厚生労働省「雇用均等基本調査」 </a:t>
            </a:r>
            <a:r>
              <a:rPr kumimoji="1" lang="en-US" altLang="ja-JP" dirty="0" smtClean="0">
                <a:latin typeface="ＭＳ Ｐゴシック"/>
                <a:ea typeface="ＭＳ Ｐゴシック"/>
                <a:cs typeface="ＭＳ Ｐゴシック"/>
              </a:rPr>
              <a:t>(2012</a:t>
            </a:r>
            <a:r>
              <a:rPr kumimoji="1" lang="ja-JP" altLang="en-US" dirty="0" smtClean="0">
                <a:latin typeface="ＭＳ Ｐゴシック"/>
                <a:ea typeface="ＭＳ Ｐゴシック"/>
                <a:cs typeface="ＭＳ Ｐゴシック"/>
              </a:rPr>
              <a:t>年）</a:t>
            </a:r>
            <a:endParaRPr kumimoji="1" lang="en-US" altLang="ja-JP" dirty="0" smtClean="0">
              <a:latin typeface="ＭＳ Ｐゴシック"/>
              <a:ea typeface="ＭＳ Ｐゴシック"/>
              <a:cs typeface="ＭＳ Ｐゴシック"/>
            </a:endParaRPr>
          </a:p>
          <a:p>
            <a:pPr marL="0" indent="0">
              <a:buNone/>
            </a:pPr>
            <a:r>
              <a:rPr lang="ja-JP" altLang="ja-JP" dirty="0" smtClean="0">
                <a:latin typeface="ＭＳ Ｐゴシック"/>
                <a:ea typeface="ＭＳ Ｐゴシック"/>
                <a:cs typeface="ＭＳ Ｐゴシック"/>
              </a:rPr>
              <a:t>　</a:t>
            </a:r>
            <a:r>
              <a:rPr lang="ja-JP" altLang="en-US" dirty="0" smtClean="0">
                <a:latin typeface="ＭＳ Ｐゴシック"/>
                <a:ea typeface="ＭＳ Ｐゴシック"/>
                <a:cs typeface="ＭＳ Ｐゴシック"/>
              </a:rPr>
              <a:t>👉</a:t>
            </a:r>
            <a:r>
              <a:rPr lang="ja-JP" altLang="en-US" dirty="0">
                <a:latin typeface="ＭＳ Ｐゴシック"/>
                <a:ea typeface="ＭＳ Ｐゴシック"/>
                <a:cs typeface="ＭＳ Ｐゴシック"/>
              </a:rPr>
              <a:t>男性の育児取得はたった</a:t>
            </a:r>
            <a:r>
              <a:rPr lang="en-US" altLang="ja-JP" dirty="0">
                <a:latin typeface="ＭＳ Ｐゴシック"/>
                <a:ea typeface="ＭＳ Ｐゴシック"/>
                <a:cs typeface="ＭＳ Ｐゴシック"/>
              </a:rPr>
              <a:t>1</a:t>
            </a:r>
            <a:r>
              <a:rPr lang="en-US" altLang="ja-JP" dirty="0" smtClean="0">
                <a:latin typeface="ＭＳ Ｐゴシック"/>
                <a:ea typeface="ＭＳ Ｐゴシック"/>
                <a:cs typeface="ＭＳ Ｐゴシック"/>
              </a:rPr>
              <a:t>%</a:t>
            </a:r>
          </a:p>
          <a:p>
            <a:pPr marL="0" indent="0">
              <a:buNone/>
            </a:pPr>
            <a:r>
              <a:rPr lang="ja-JP" altLang="ja-JP" dirty="0" smtClean="0">
                <a:latin typeface="ＭＳ Ｐゴシック"/>
                <a:ea typeface="ＭＳ Ｐゴシック"/>
                <a:cs typeface="ＭＳ Ｐゴシック"/>
              </a:rPr>
              <a:t>　</a:t>
            </a:r>
            <a:r>
              <a:rPr kumimoji="1" lang="ja-JP" altLang="en-US" dirty="0" smtClean="0">
                <a:latin typeface="ＭＳ Ｐゴシック"/>
                <a:ea typeface="ＭＳ Ｐゴシック"/>
                <a:cs typeface="ＭＳ Ｐゴシック"/>
              </a:rPr>
              <a:t>👉女性が復職するためには男性の協力、つまり</a:t>
            </a:r>
            <a:endParaRPr kumimoji="1" lang="en-US" altLang="ja-JP" dirty="0" smtClean="0">
              <a:latin typeface="ＭＳ Ｐゴシック"/>
              <a:ea typeface="ＭＳ Ｐゴシック"/>
              <a:cs typeface="ＭＳ Ｐゴシック"/>
            </a:endParaRPr>
          </a:p>
          <a:p>
            <a:pPr marL="0" indent="0">
              <a:buNone/>
            </a:pPr>
            <a:r>
              <a:rPr lang="ja-JP" altLang="ja-JP" dirty="0">
                <a:latin typeface="ＭＳ Ｐゴシック"/>
                <a:ea typeface="ＭＳ Ｐゴシック"/>
                <a:cs typeface="ＭＳ Ｐゴシック"/>
              </a:rPr>
              <a:t>　</a:t>
            </a:r>
            <a:r>
              <a:rPr lang="ja-JP" altLang="en-US" dirty="0" smtClean="0">
                <a:latin typeface="ＭＳ Ｐゴシック"/>
                <a:ea typeface="ＭＳ Ｐゴシック"/>
                <a:cs typeface="ＭＳ Ｐゴシック"/>
              </a:rPr>
              <a:t>　</a:t>
            </a:r>
            <a:r>
              <a:rPr kumimoji="1" lang="ja-JP" altLang="en-US" dirty="0" smtClean="0">
                <a:latin typeface="ＭＳ Ｐゴシック"/>
                <a:ea typeface="ＭＳ Ｐゴシック"/>
                <a:cs typeface="ＭＳ Ｐゴシック"/>
              </a:rPr>
              <a:t>育児休暇取得や育児の協力が不可欠</a:t>
            </a:r>
            <a:endParaRPr kumimoji="1" lang="ja-JP" altLang="en-US" dirty="0">
              <a:latin typeface="ＭＳ Ｐゴシック"/>
              <a:ea typeface="ＭＳ Ｐゴシック"/>
              <a:cs typeface="ＭＳ Ｐゴシック"/>
            </a:endParaRPr>
          </a:p>
        </p:txBody>
      </p:sp>
    </p:spTree>
    <p:extLst>
      <p:ext uri="{BB962C8B-B14F-4D97-AF65-F5344CB8AC3E}">
        <p14:creationId xmlns:p14="http://schemas.microsoft.com/office/powerpoint/2010/main" val="210212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t>研究背景</a:t>
            </a:r>
            <a:endParaRPr kumimoji="1" lang="ja-JP" altLang="en-US" b="1" dirty="0"/>
          </a:p>
        </p:txBody>
      </p:sp>
      <p:sp>
        <p:nvSpPr>
          <p:cNvPr id="3" name="コンテンツ プレースホルダー 2"/>
          <p:cNvSpPr>
            <a:spLocks noGrp="1"/>
          </p:cNvSpPr>
          <p:nvPr>
            <p:ph idx="1"/>
          </p:nvPr>
        </p:nvSpPr>
        <p:spPr>
          <a:xfrm>
            <a:off x="473909" y="1534622"/>
            <a:ext cx="8229600" cy="4347845"/>
          </a:xfrm>
        </p:spPr>
        <p:txBody>
          <a:bodyPr>
            <a:normAutofit fontScale="70000" lnSpcReduction="20000"/>
          </a:bodyPr>
          <a:lstStyle/>
          <a:p>
            <a:pPr marL="0" indent="0">
              <a:buNone/>
            </a:pPr>
            <a:r>
              <a:rPr lang="ja-JP" altLang="en-US" sz="4000" dirty="0" smtClean="0">
                <a:solidFill>
                  <a:srgbClr val="0000FF"/>
                </a:solidFill>
              </a:rPr>
              <a:t>当部の活動内容：</a:t>
            </a:r>
            <a:endParaRPr lang="en-US" altLang="ja-JP" sz="4000" dirty="0" smtClean="0">
              <a:solidFill>
                <a:srgbClr val="0000FF"/>
              </a:solidFill>
            </a:endParaRPr>
          </a:p>
          <a:p>
            <a:pPr marL="0" indent="0">
              <a:buNone/>
            </a:pPr>
            <a:r>
              <a:rPr lang="ja-JP" altLang="en-US" dirty="0" smtClean="0"/>
              <a:t>　</a:t>
            </a:r>
            <a:r>
              <a:rPr lang="ja-JP" altLang="ja-JP" dirty="0" smtClean="0"/>
              <a:t>神奈川県</a:t>
            </a:r>
            <a:r>
              <a:rPr lang="ja-JP" altLang="ja-JP" dirty="0"/>
              <a:t>理学療法士会会員ライフサポート部では</a:t>
            </a:r>
            <a:r>
              <a:rPr lang="ja-JP" altLang="ja-JP" dirty="0" smtClean="0"/>
              <a:t>、ライフサイクル</a:t>
            </a:r>
            <a:r>
              <a:rPr lang="ja-JP" altLang="ja-JP" dirty="0"/>
              <a:t>と就業継続に関する問題をテーマ</a:t>
            </a:r>
            <a:r>
              <a:rPr lang="ja-JP" altLang="ja-JP" dirty="0" smtClean="0"/>
              <a:t>に本会員</a:t>
            </a:r>
            <a:r>
              <a:rPr lang="ja-JP" altLang="ja-JP" dirty="0"/>
              <a:t>に対する実態調査、啓発活動、情報発信</a:t>
            </a:r>
            <a:r>
              <a:rPr lang="ja-JP" altLang="ja-JP" dirty="0" smtClean="0"/>
              <a:t>、会員</a:t>
            </a:r>
            <a:r>
              <a:rPr lang="ja-JP" altLang="ja-JP" dirty="0"/>
              <a:t>支援事業を行っている</a:t>
            </a:r>
            <a:r>
              <a:rPr lang="ja-JP" altLang="ja-JP" dirty="0" smtClean="0"/>
              <a:t>。</a:t>
            </a:r>
            <a:endParaRPr lang="en-US" altLang="ja-JP" dirty="0" smtClean="0"/>
          </a:p>
          <a:p>
            <a:pPr marL="0" indent="0">
              <a:buNone/>
            </a:pPr>
            <a:endParaRPr lang="en-US" altLang="ja-JP" dirty="0" smtClean="0"/>
          </a:p>
          <a:p>
            <a:pPr marL="0" indent="0">
              <a:buNone/>
            </a:pPr>
            <a:r>
              <a:rPr lang="en-US" altLang="ja-JP" sz="4000" b="1" dirty="0" smtClean="0">
                <a:solidFill>
                  <a:srgbClr val="0000FF"/>
                </a:solidFill>
              </a:rPr>
              <a:t>2013</a:t>
            </a:r>
            <a:r>
              <a:rPr lang="ja-JP" altLang="en-US" sz="4000" b="1" dirty="0" smtClean="0">
                <a:solidFill>
                  <a:srgbClr val="0000FF"/>
                </a:solidFill>
              </a:rPr>
              <a:t>年</a:t>
            </a:r>
            <a:r>
              <a:rPr lang="en-US" altLang="ja-JP" sz="4000" b="1" dirty="0" smtClean="0">
                <a:solidFill>
                  <a:srgbClr val="0000FF"/>
                </a:solidFill>
              </a:rPr>
              <a:t>PT</a:t>
            </a:r>
            <a:r>
              <a:rPr lang="ja-JP" altLang="en-US" sz="4000" b="1" dirty="0" smtClean="0">
                <a:solidFill>
                  <a:srgbClr val="0000FF"/>
                </a:solidFill>
              </a:rPr>
              <a:t>学会：休会会員への実態調査</a:t>
            </a:r>
            <a:endParaRPr lang="en-US" altLang="ja-JP" sz="4000" b="1" dirty="0" smtClean="0">
              <a:solidFill>
                <a:srgbClr val="0000FF"/>
              </a:solidFill>
            </a:endParaRPr>
          </a:p>
          <a:p>
            <a:pPr marL="0" indent="0">
              <a:buNone/>
            </a:pPr>
            <a:r>
              <a:rPr lang="ja-JP" altLang="en-US" dirty="0" smtClean="0"/>
              <a:t>　結婚や出産・育児による離職と同時に休会会員になる事が多く、再就職の際、必要な復職情報が入手出来ていない事が明らかになった。</a:t>
            </a:r>
            <a:endParaRPr lang="en-US" altLang="ja-JP" dirty="0" smtClean="0"/>
          </a:p>
          <a:p>
            <a:pPr marL="0" indent="0">
              <a:buNone/>
            </a:pPr>
            <a:endParaRPr lang="en-US" altLang="ja-JP" dirty="0"/>
          </a:p>
          <a:p>
            <a:pPr marL="0" indent="0">
              <a:buNone/>
            </a:pPr>
            <a:r>
              <a:rPr lang="ja-JP" altLang="en-US" sz="4000" dirty="0" smtClean="0">
                <a:solidFill>
                  <a:srgbClr val="0000FF"/>
                </a:solidFill>
              </a:rPr>
              <a:t>昨年の</a:t>
            </a:r>
            <a:r>
              <a:rPr lang="en-US" altLang="ja-JP" sz="4000" dirty="0" smtClean="0">
                <a:solidFill>
                  <a:srgbClr val="0000FF"/>
                </a:solidFill>
              </a:rPr>
              <a:t>PT</a:t>
            </a:r>
            <a:r>
              <a:rPr lang="ja-JP" altLang="en-US" sz="4000" dirty="0" smtClean="0">
                <a:solidFill>
                  <a:srgbClr val="0000FF"/>
                </a:solidFill>
              </a:rPr>
              <a:t>学会の課題：</a:t>
            </a:r>
            <a:endParaRPr lang="en-US" altLang="ja-JP" sz="4000" dirty="0" smtClean="0">
              <a:solidFill>
                <a:srgbClr val="0000FF"/>
              </a:solidFill>
            </a:endParaRPr>
          </a:p>
          <a:p>
            <a:pPr marL="0" indent="0">
              <a:buNone/>
            </a:pPr>
            <a:r>
              <a:rPr lang="ja-JP" altLang="ja-JP" dirty="0"/>
              <a:t>　</a:t>
            </a:r>
            <a:r>
              <a:rPr lang="ja-JP" altLang="ja-JP" dirty="0" smtClean="0"/>
              <a:t>対象</a:t>
            </a:r>
            <a:r>
              <a:rPr lang="ja-JP" altLang="ja-JP" dirty="0"/>
              <a:t>に休会会員しか含まれておらず、就業継続に関連が深いと考えられる自宅会員は含まれていない。よって、昨年の報告では就業継続や復職に関しては十分な問題点の提起とはいえない</a:t>
            </a:r>
            <a:r>
              <a:rPr lang="ja-JP" altLang="ja-JP" dirty="0" smtClean="0"/>
              <a:t>。</a:t>
            </a:r>
            <a:endParaRPr kumimoji="1" lang="ja-JP" altLang="en-US" dirty="0"/>
          </a:p>
        </p:txBody>
      </p:sp>
    </p:spTree>
    <p:extLst>
      <p:ext uri="{BB962C8B-B14F-4D97-AF65-F5344CB8AC3E}">
        <p14:creationId xmlns:p14="http://schemas.microsoft.com/office/powerpoint/2010/main" val="426535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b="1" dirty="0" smtClean="0"/>
              <a:t>目的</a:t>
            </a:r>
            <a:endParaRPr kumimoji="1" lang="ja-JP" altLang="en-US" b="1" dirty="0"/>
          </a:p>
        </p:txBody>
      </p:sp>
      <p:sp>
        <p:nvSpPr>
          <p:cNvPr id="4" name="テキスト ボックス 3"/>
          <p:cNvSpPr txBox="1"/>
          <p:nvPr/>
        </p:nvSpPr>
        <p:spPr>
          <a:xfrm>
            <a:off x="457200" y="2554440"/>
            <a:ext cx="8335535" cy="1446550"/>
          </a:xfrm>
          <a:prstGeom prst="rect">
            <a:avLst/>
          </a:prstGeom>
          <a:noFill/>
        </p:spPr>
        <p:txBody>
          <a:bodyPr wrap="none" rtlCol="0">
            <a:spAutoFit/>
          </a:bodyPr>
          <a:lstStyle/>
          <a:p>
            <a:pPr algn="ctr"/>
            <a:r>
              <a:rPr lang="ja-JP" altLang="en-US" sz="4400" dirty="0"/>
              <a:t>休会会員</a:t>
            </a:r>
            <a:r>
              <a:rPr lang="ja-JP" altLang="en-US" sz="4400" dirty="0" smtClean="0"/>
              <a:t>に</a:t>
            </a:r>
            <a:r>
              <a:rPr lang="ja-JP" altLang="ja-JP" sz="4400" dirty="0" smtClean="0"/>
              <a:t>自宅</a:t>
            </a:r>
            <a:r>
              <a:rPr lang="ja-JP" altLang="ja-JP" sz="4400" dirty="0"/>
              <a:t>会員</a:t>
            </a:r>
            <a:r>
              <a:rPr lang="ja-JP" altLang="ja-JP" sz="4400" dirty="0" smtClean="0"/>
              <a:t>を</a:t>
            </a:r>
            <a:r>
              <a:rPr lang="ja-JP" altLang="en-US" sz="4400" dirty="0" smtClean="0"/>
              <a:t>加え</a:t>
            </a:r>
            <a:endParaRPr lang="en-US" altLang="ja-JP" sz="4400" dirty="0" smtClean="0"/>
          </a:p>
          <a:p>
            <a:pPr algn="ctr"/>
            <a:r>
              <a:rPr lang="ja-JP" altLang="ja-JP" sz="4400" dirty="0" smtClean="0"/>
              <a:t>復職</a:t>
            </a:r>
            <a:r>
              <a:rPr lang="ja-JP" altLang="ja-JP" sz="4400" dirty="0"/>
              <a:t>に</a:t>
            </a:r>
            <a:r>
              <a:rPr lang="ja-JP" altLang="ja-JP" sz="4400" dirty="0" smtClean="0"/>
              <a:t>関する問題点</a:t>
            </a:r>
            <a:r>
              <a:rPr lang="ja-JP" altLang="en-US" sz="4400" dirty="0" smtClean="0"/>
              <a:t>を</a:t>
            </a:r>
            <a:r>
              <a:rPr lang="ja-JP" altLang="ja-JP" sz="4400" dirty="0" smtClean="0"/>
              <a:t>把握</a:t>
            </a:r>
            <a:r>
              <a:rPr lang="ja-JP" altLang="en-US" sz="4400" dirty="0" smtClean="0"/>
              <a:t>する事</a:t>
            </a:r>
            <a:endParaRPr lang="en-US" altLang="ja-JP" sz="4400" dirty="0" smtClean="0"/>
          </a:p>
        </p:txBody>
      </p:sp>
    </p:spTree>
    <p:extLst>
      <p:ext uri="{BB962C8B-B14F-4D97-AF65-F5344CB8AC3E}">
        <p14:creationId xmlns:p14="http://schemas.microsoft.com/office/powerpoint/2010/main" val="155576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smtClean="0"/>
              <a:t>方法</a:t>
            </a:r>
            <a:endParaRPr kumimoji="1" lang="ja-JP" altLang="en-US" b="1" dirty="0"/>
          </a:p>
        </p:txBody>
      </p:sp>
      <p:sp>
        <p:nvSpPr>
          <p:cNvPr id="3" name="コンテンツ プレースホルダー 2"/>
          <p:cNvSpPr>
            <a:spLocks noGrp="1"/>
          </p:cNvSpPr>
          <p:nvPr>
            <p:ph idx="1"/>
          </p:nvPr>
        </p:nvSpPr>
        <p:spPr>
          <a:xfrm>
            <a:off x="1083962" y="1735157"/>
            <a:ext cx="7134986" cy="3946768"/>
          </a:xfrm>
        </p:spPr>
        <p:txBody>
          <a:bodyPr>
            <a:normAutofit/>
          </a:bodyPr>
          <a:lstStyle/>
          <a:p>
            <a:r>
              <a:rPr lang="ja-JP" altLang="ja-JP" sz="2800" dirty="0">
                <a:solidFill>
                  <a:srgbClr val="0000FF"/>
                </a:solidFill>
              </a:rPr>
              <a:t>　調査</a:t>
            </a:r>
            <a:r>
              <a:rPr lang="ja-JP" altLang="ja-JP" sz="2800" dirty="0" smtClean="0">
                <a:solidFill>
                  <a:srgbClr val="0000FF"/>
                </a:solidFill>
              </a:rPr>
              <a:t>対象</a:t>
            </a:r>
            <a:r>
              <a:rPr lang="ja-JP" altLang="en-US" sz="2800" dirty="0" smtClean="0">
                <a:solidFill>
                  <a:srgbClr val="0000FF"/>
                </a:solidFill>
              </a:rPr>
              <a:t>：</a:t>
            </a:r>
            <a:endParaRPr lang="en-US" altLang="ja-JP" sz="2800" dirty="0" smtClean="0">
              <a:solidFill>
                <a:srgbClr val="0000FF"/>
              </a:solidFill>
            </a:endParaRPr>
          </a:p>
          <a:p>
            <a:pPr marL="0" indent="0">
              <a:buNone/>
            </a:pPr>
            <a:r>
              <a:rPr lang="ja-JP" altLang="en-US" sz="2800" dirty="0" smtClean="0"/>
              <a:t>　　</a:t>
            </a:r>
            <a:r>
              <a:rPr lang="ja-JP" altLang="ja-JP" sz="2800" dirty="0" smtClean="0"/>
              <a:t>神奈川県</a:t>
            </a:r>
            <a:r>
              <a:rPr lang="ja-JP" altLang="ja-JP" sz="2800" dirty="0"/>
              <a:t>理学療法士会会員</a:t>
            </a:r>
            <a:r>
              <a:rPr lang="en-US" altLang="ja-JP" sz="2800" dirty="0"/>
              <a:t>3726</a:t>
            </a:r>
            <a:r>
              <a:rPr lang="ja-JP" altLang="ja-JP" sz="2800" dirty="0" smtClean="0"/>
              <a:t>名中</a:t>
            </a:r>
            <a:endParaRPr lang="en-US" altLang="ja-JP" sz="2800" dirty="0" smtClean="0"/>
          </a:p>
          <a:p>
            <a:pPr marL="0" indent="0">
              <a:buNone/>
            </a:pPr>
            <a:r>
              <a:rPr lang="en-US" altLang="ja-JP" sz="2800" dirty="0"/>
              <a:t> </a:t>
            </a:r>
            <a:r>
              <a:rPr lang="en-US" altLang="ja-JP" sz="2800" dirty="0" smtClean="0"/>
              <a:t>     </a:t>
            </a:r>
            <a:r>
              <a:rPr lang="ja-JP" altLang="ja-JP" sz="2800" dirty="0" smtClean="0"/>
              <a:t>自宅</a:t>
            </a:r>
            <a:r>
              <a:rPr lang="ja-JP" altLang="ja-JP" sz="2800" dirty="0"/>
              <a:t>会員</a:t>
            </a:r>
            <a:r>
              <a:rPr lang="ja-JP" altLang="ja-JP" sz="2800" dirty="0" smtClean="0"/>
              <a:t>あるい</a:t>
            </a:r>
            <a:r>
              <a:rPr lang="ja-JP" altLang="en-US" sz="2800" dirty="0" smtClean="0"/>
              <a:t>は</a:t>
            </a:r>
            <a:r>
              <a:rPr lang="ja-JP" altLang="ja-JP" sz="2800" dirty="0" smtClean="0"/>
              <a:t>休会</a:t>
            </a:r>
            <a:r>
              <a:rPr lang="ja-JP" altLang="ja-JP" sz="2800" dirty="0"/>
              <a:t>会員</a:t>
            </a:r>
            <a:r>
              <a:rPr lang="en-US" altLang="ja-JP" sz="2800" dirty="0" smtClean="0"/>
              <a:t>1080</a:t>
            </a:r>
            <a:r>
              <a:rPr lang="ja-JP" altLang="ja-JP" sz="2800" dirty="0" smtClean="0"/>
              <a:t>名</a:t>
            </a:r>
            <a:endParaRPr lang="en-US" altLang="ja-JP" sz="2800" dirty="0" smtClean="0"/>
          </a:p>
          <a:p>
            <a:pPr marL="0" indent="0">
              <a:buNone/>
            </a:pPr>
            <a:endParaRPr lang="en-US" altLang="ja-JP" sz="2800" dirty="0" smtClean="0"/>
          </a:p>
          <a:p>
            <a:r>
              <a:rPr lang="ja-JP" altLang="ja-JP" sz="2800" dirty="0" smtClean="0">
                <a:solidFill>
                  <a:srgbClr val="0000FF"/>
                </a:solidFill>
              </a:rPr>
              <a:t>調査期間</a:t>
            </a:r>
            <a:r>
              <a:rPr lang="ja-JP" altLang="en-US" sz="2800" dirty="0" smtClean="0">
                <a:solidFill>
                  <a:srgbClr val="0000FF"/>
                </a:solidFill>
              </a:rPr>
              <a:t>：</a:t>
            </a:r>
            <a:r>
              <a:rPr lang="ja-JP" altLang="ja-JP" sz="2800" dirty="0" smtClean="0"/>
              <a:t>平成</a:t>
            </a:r>
            <a:r>
              <a:rPr lang="en-US" altLang="ja-JP" sz="2800" dirty="0"/>
              <a:t>25</a:t>
            </a:r>
            <a:r>
              <a:rPr lang="ja-JP" altLang="ja-JP" sz="2800" dirty="0" smtClean="0"/>
              <a:t>年</a:t>
            </a:r>
            <a:r>
              <a:rPr lang="en-US" altLang="ja-JP" sz="2800" dirty="0"/>
              <a:t>6</a:t>
            </a:r>
            <a:r>
              <a:rPr lang="ja-JP" altLang="ja-JP" sz="2800" dirty="0" smtClean="0"/>
              <a:t>月中</a:t>
            </a:r>
            <a:r>
              <a:rPr lang="ja-JP" altLang="ja-JP" sz="2800" dirty="0"/>
              <a:t>の</a:t>
            </a:r>
            <a:r>
              <a:rPr lang="en-US" altLang="ja-JP" sz="2800" dirty="0"/>
              <a:t>2</a:t>
            </a:r>
            <a:r>
              <a:rPr lang="ja-JP" altLang="ja-JP" sz="2800" dirty="0" smtClean="0"/>
              <a:t>週間</a:t>
            </a:r>
            <a:endParaRPr lang="en-US" altLang="ja-JP" sz="2800" dirty="0" smtClean="0"/>
          </a:p>
          <a:p>
            <a:endParaRPr lang="en-US" altLang="ja-JP" sz="2800" dirty="0" smtClean="0"/>
          </a:p>
          <a:p>
            <a:r>
              <a:rPr lang="ja-JP" altLang="ja-JP" sz="2800" dirty="0" smtClean="0">
                <a:solidFill>
                  <a:srgbClr val="0000FF"/>
                </a:solidFill>
              </a:rPr>
              <a:t>方法</a:t>
            </a:r>
            <a:r>
              <a:rPr lang="ja-JP" altLang="en-US" sz="2800" dirty="0" smtClean="0">
                <a:solidFill>
                  <a:srgbClr val="0000FF"/>
                </a:solidFill>
              </a:rPr>
              <a:t>：</a:t>
            </a:r>
            <a:r>
              <a:rPr lang="ja-JP" altLang="ja-JP" sz="2800" dirty="0" smtClean="0"/>
              <a:t>往復</a:t>
            </a:r>
            <a:r>
              <a:rPr lang="ja-JP" altLang="ja-JP" sz="2800" dirty="0"/>
              <a:t>はがきを送付し、郵送にて</a:t>
            </a:r>
            <a:r>
              <a:rPr lang="ja-JP" altLang="ja-JP" sz="2800" dirty="0" smtClean="0"/>
              <a:t>回収</a:t>
            </a:r>
            <a:endParaRPr lang="en-US" altLang="ja-JP" sz="2800" dirty="0" smtClean="0"/>
          </a:p>
          <a:p>
            <a:endParaRPr lang="en-US" altLang="ja-JP" sz="2800" dirty="0" smtClean="0"/>
          </a:p>
          <a:p>
            <a:endParaRPr kumimoji="1" lang="ja-JP" altLang="en-US" sz="2800" dirty="0"/>
          </a:p>
        </p:txBody>
      </p:sp>
    </p:spTree>
    <p:extLst>
      <p:ext uri="{BB962C8B-B14F-4D97-AF65-F5344CB8AC3E}">
        <p14:creationId xmlns:p14="http://schemas.microsoft.com/office/powerpoint/2010/main" val="1454677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方法</a:t>
            </a:r>
            <a:endParaRPr kumimoji="1" lang="ja-JP" altLang="en-US" dirty="0"/>
          </a:p>
        </p:txBody>
      </p:sp>
      <p:sp>
        <p:nvSpPr>
          <p:cNvPr id="5" name="テキスト ボックス 4"/>
          <p:cNvSpPr txBox="1"/>
          <p:nvPr/>
        </p:nvSpPr>
        <p:spPr>
          <a:xfrm>
            <a:off x="150381" y="1600054"/>
            <a:ext cx="8872479" cy="4524315"/>
          </a:xfrm>
          <a:prstGeom prst="rect">
            <a:avLst/>
          </a:prstGeom>
          <a:noFill/>
        </p:spPr>
        <p:txBody>
          <a:bodyPr wrap="square" rtlCol="0">
            <a:spAutoFit/>
          </a:bodyPr>
          <a:lstStyle/>
          <a:p>
            <a:r>
              <a:rPr lang="ja-JP" altLang="ja-JP" sz="2400" dirty="0">
                <a:solidFill>
                  <a:srgbClr val="0000FF"/>
                </a:solidFill>
              </a:rPr>
              <a:t>質問紙の内容</a:t>
            </a:r>
            <a:r>
              <a:rPr lang="ja-JP" altLang="en-US" sz="2400" dirty="0">
                <a:solidFill>
                  <a:srgbClr val="0000FF"/>
                </a:solidFill>
              </a:rPr>
              <a:t>：</a:t>
            </a:r>
            <a:endParaRPr lang="en-US" altLang="ja-JP" sz="2400" dirty="0">
              <a:solidFill>
                <a:srgbClr val="0000FF"/>
              </a:solidFill>
            </a:endParaRPr>
          </a:p>
          <a:p>
            <a:r>
              <a:rPr lang="ja-JP" altLang="ja-JP" sz="2400" dirty="0"/>
              <a:t>　</a:t>
            </a:r>
            <a:r>
              <a:rPr lang="ja-JP" altLang="en-US" sz="2400" dirty="0"/>
              <a:t>　</a:t>
            </a:r>
            <a:r>
              <a:rPr lang="en-US" altLang="ja-JP" sz="2400" dirty="0"/>
              <a:t>①</a:t>
            </a:r>
            <a:r>
              <a:rPr lang="ja-JP" altLang="ja-JP" sz="2400" dirty="0"/>
              <a:t>基本</a:t>
            </a:r>
            <a:r>
              <a:rPr lang="ja-JP" altLang="ja-JP" sz="2400" dirty="0" smtClean="0"/>
              <a:t>属性</a:t>
            </a:r>
            <a:r>
              <a:rPr lang="en-US" altLang="ja-JP" sz="2400" dirty="0"/>
              <a:t>	</a:t>
            </a:r>
            <a:endParaRPr lang="en-US" altLang="ja-JP" sz="2400" dirty="0" smtClean="0"/>
          </a:p>
          <a:p>
            <a:r>
              <a:rPr lang="ja-JP" altLang="ja-JP" sz="2400" dirty="0"/>
              <a:t>　</a:t>
            </a:r>
            <a:r>
              <a:rPr lang="ja-JP" altLang="en-US" sz="2400" dirty="0" smtClean="0"/>
              <a:t>　</a:t>
            </a:r>
            <a:r>
              <a:rPr lang="en-US" altLang="ja-JP" sz="2400" dirty="0" smtClean="0"/>
              <a:t>②</a:t>
            </a:r>
            <a:r>
              <a:rPr lang="ja-JP" altLang="en-US" sz="2400" dirty="0" smtClean="0"/>
              <a:t>現在</a:t>
            </a:r>
            <a:r>
              <a:rPr lang="en-US" altLang="ja-JP" sz="2400" dirty="0" smtClean="0"/>
              <a:t>PT</a:t>
            </a:r>
            <a:r>
              <a:rPr lang="ja-JP" altLang="en-US" sz="2400" dirty="0" smtClean="0"/>
              <a:t>として働いているかの有無</a:t>
            </a:r>
            <a:r>
              <a:rPr lang="ja-JP" altLang="ja-JP" sz="2400" dirty="0"/>
              <a:t>　</a:t>
            </a:r>
            <a:r>
              <a:rPr lang="ja-JP" altLang="en-US" sz="2400" dirty="0"/>
              <a:t>　</a:t>
            </a:r>
            <a:r>
              <a:rPr lang="ja-JP" altLang="en-US" sz="2400" dirty="0" smtClean="0"/>
              <a:t>　　</a:t>
            </a:r>
            <a:endParaRPr lang="en-US" altLang="ja-JP" sz="2400" dirty="0" smtClean="0"/>
          </a:p>
          <a:p>
            <a:r>
              <a:rPr lang="ja-JP" altLang="ja-JP" sz="2400" dirty="0"/>
              <a:t>　</a:t>
            </a:r>
            <a:r>
              <a:rPr lang="ja-JP" altLang="en-US" sz="2400" dirty="0" smtClean="0"/>
              <a:t>　</a:t>
            </a:r>
            <a:r>
              <a:rPr lang="en-US" altLang="ja-JP" sz="2400" dirty="0" smtClean="0"/>
              <a:t>③</a:t>
            </a:r>
            <a:r>
              <a:rPr lang="ja-JP" altLang="ja-JP" sz="2400" dirty="0"/>
              <a:t>復職の予定の</a:t>
            </a:r>
            <a:r>
              <a:rPr lang="ja-JP" altLang="ja-JP" sz="2400" dirty="0" smtClean="0"/>
              <a:t>有無</a:t>
            </a:r>
            <a:r>
              <a:rPr lang="en-US" altLang="ja-JP" sz="2400" dirty="0" smtClean="0"/>
              <a:t>		④</a:t>
            </a:r>
            <a:r>
              <a:rPr lang="ja-JP" altLang="ja-JP" sz="2400" dirty="0"/>
              <a:t>復職の希望の有無</a:t>
            </a:r>
            <a:endParaRPr lang="en-US" altLang="ja-JP" sz="2400" dirty="0"/>
          </a:p>
          <a:p>
            <a:r>
              <a:rPr lang="ja-JP" altLang="ja-JP" sz="2400" dirty="0"/>
              <a:t>　</a:t>
            </a:r>
            <a:r>
              <a:rPr lang="ja-JP" altLang="en-US" sz="2400" dirty="0"/>
              <a:t>　</a:t>
            </a:r>
            <a:r>
              <a:rPr lang="en-US" altLang="ja-JP" sz="2400" dirty="0"/>
              <a:t>⑤</a:t>
            </a:r>
            <a:r>
              <a:rPr lang="ja-JP" altLang="ja-JP" sz="2400" dirty="0"/>
              <a:t>復職が困難である</a:t>
            </a:r>
            <a:r>
              <a:rPr lang="ja-JP" altLang="ja-JP" sz="2400" dirty="0" smtClean="0"/>
              <a:t>理由</a:t>
            </a:r>
            <a:r>
              <a:rPr lang="ja-JP" altLang="ja-JP" sz="2400" dirty="0"/>
              <a:t>　</a:t>
            </a:r>
            <a:r>
              <a:rPr lang="en-US" altLang="ja-JP" sz="2400" dirty="0" smtClean="0"/>
              <a:t>	⑥</a:t>
            </a:r>
            <a:r>
              <a:rPr lang="ja-JP" altLang="ja-JP" sz="2400" dirty="0"/>
              <a:t>復職するために必要な条件</a:t>
            </a:r>
            <a:endParaRPr lang="en-US" altLang="ja-JP" sz="2400" dirty="0"/>
          </a:p>
          <a:p>
            <a:r>
              <a:rPr lang="ja-JP" altLang="ja-JP" sz="2400" dirty="0"/>
              <a:t>　</a:t>
            </a:r>
            <a:r>
              <a:rPr lang="ja-JP" altLang="en-US" sz="2400" dirty="0"/>
              <a:t>　</a:t>
            </a:r>
            <a:endParaRPr lang="en-US" altLang="ja-JP" sz="2400" dirty="0"/>
          </a:p>
          <a:p>
            <a:r>
              <a:rPr lang="en-US" altLang="ja-JP" sz="2400" dirty="0"/>
              <a:t>※ </a:t>
            </a:r>
            <a:r>
              <a:rPr lang="ja-JP" altLang="ja-JP" sz="2400" dirty="0"/>
              <a:t>復職が困難である理由、復職するために必要な条件は複数</a:t>
            </a:r>
            <a:r>
              <a:rPr lang="ja-JP" altLang="ja-JP" sz="2400" dirty="0" smtClean="0"/>
              <a:t>回答</a:t>
            </a:r>
            <a:endParaRPr lang="en-US" altLang="ja-JP" sz="2400" dirty="0" smtClean="0"/>
          </a:p>
          <a:p>
            <a:r>
              <a:rPr lang="ja-JP" altLang="ja-JP" sz="2400" dirty="0"/>
              <a:t>　</a:t>
            </a:r>
            <a:r>
              <a:rPr lang="ja-JP" altLang="en-US" sz="2400" dirty="0" smtClean="0"/>
              <a:t>　</a:t>
            </a:r>
            <a:r>
              <a:rPr lang="ja-JP" altLang="ja-JP" sz="2400" dirty="0" smtClean="0"/>
              <a:t>を可</a:t>
            </a:r>
            <a:endParaRPr lang="en-US" altLang="ja-JP" sz="2400" dirty="0" smtClean="0"/>
          </a:p>
          <a:p>
            <a:endParaRPr lang="ja-JP" altLang="ja-JP" sz="2400" dirty="0"/>
          </a:p>
          <a:p>
            <a:r>
              <a:rPr lang="ja-JP" altLang="en-US" sz="2400" dirty="0" smtClean="0">
                <a:solidFill>
                  <a:srgbClr val="0000FF"/>
                </a:solidFill>
              </a:rPr>
              <a:t>倫理：</a:t>
            </a:r>
            <a:endParaRPr lang="en-US" altLang="ja-JP" sz="2400" dirty="0">
              <a:solidFill>
                <a:srgbClr val="0000FF"/>
              </a:solidFill>
            </a:endParaRPr>
          </a:p>
          <a:p>
            <a:r>
              <a:rPr lang="ja-JP" altLang="en-US" sz="2400" dirty="0" smtClean="0"/>
              <a:t>　</a:t>
            </a:r>
            <a:r>
              <a:rPr lang="ja-JP" altLang="ja-JP" sz="2400" dirty="0" smtClean="0"/>
              <a:t>調査</a:t>
            </a:r>
            <a:r>
              <a:rPr lang="ja-JP" altLang="ja-JP" sz="2400" dirty="0"/>
              <a:t>実施時は調査依頼文</a:t>
            </a:r>
            <a:r>
              <a:rPr lang="ja-JP" altLang="ja-JP" sz="2400" dirty="0" smtClean="0"/>
              <a:t>にて目的</a:t>
            </a:r>
            <a:r>
              <a:rPr lang="ja-JP" altLang="ja-JP" sz="2400" dirty="0"/>
              <a:t>や学会などでの公表を明記し</a:t>
            </a:r>
            <a:r>
              <a:rPr lang="ja-JP" altLang="ja-JP" sz="2400" dirty="0" smtClean="0"/>
              <a:t>、</a:t>
            </a:r>
            <a:endParaRPr lang="en-US" altLang="ja-JP" sz="2400" dirty="0" smtClean="0"/>
          </a:p>
          <a:p>
            <a:r>
              <a:rPr lang="ja-JP" altLang="ja-JP" sz="2400" dirty="0" smtClean="0"/>
              <a:t>回答</a:t>
            </a:r>
            <a:r>
              <a:rPr lang="ja-JP" altLang="ja-JP" sz="2400" dirty="0"/>
              <a:t>を得た時点で同意を得たもの</a:t>
            </a:r>
            <a:r>
              <a:rPr lang="ja-JP" altLang="ja-JP" sz="2400" dirty="0" smtClean="0"/>
              <a:t>と判断</a:t>
            </a:r>
            <a:r>
              <a:rPr lang="ja-JP" altLang="ja-JP" sz="2400" dirty="0"/>
              <a:t>した</a:t>
            </a:r>
            <a:r>
              <a:rPr lang="ja-JP" altLang="ja-JP" sz="2400" dirty="0" smtClean="0"/>
              <a:t>。</a:t>
            </a:r>
            <a:endParaRPr lang="ja-JP" altLang="ja-JP" sz="2400" dirty="0"/>
          </a:p>
        </p:txBody>
      </p:sp>
    </p:spTree>
    <p:extLst>
      <p:ext uri="{BB962C8B-B14F-4D97-AF65-F5344CB8AC3E}">
        <p14:creationId xmlns:p14="http://schemas.microsoft.com/office/powerpoint/2010/main" val="3334869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p:txBody>
          <a:bodyPr/>
          <a:lstStyle/>
          <a:p>
            <a:r>
              <a:rPr lang="ja-JP" altLang="en-US" dirty="0" smtClean="0"/>
              <a:t>結果</a:t>
            </a:r>
            <a:r>
              <a:rPr lang="en-US" altLang="ja-JP" dirty="0" smtClean="0"/>
              <a:t>①</a:t>
            </a:r>
            <a:r>
              <a:rPr lang="ja-JP" altLang="en-US" dirty="0" smtClean="0"/>
              <a:t>　</a:t>
            </a:r>
            <a:r>
              <a:rPr lang="ja-JP" altLang="en-US" sz="3600" dirty="0" smtClean="0"/>
              <a:t>基本属性１</a:t>
            </a:r>
            <a:endParaRPr kumimoji="1" lang="ja-JP" altLang="en-US" sz="3600" dirty="0"/>
          </a:p>
        </p:txBody>
      </p:sp>
      <p:sp>
        <p:nvSpPr>
          <p:cNvPr id="7" name="テキスト ボックス 6"/>
          <p:cNvSpPr txBox="1"/>
          <p:nvPr/>
        </p:nvSpPr>
        <p:spPr>
          <a:xfrm>
            <a:off x="5937664" y="1156396"/>
            <a:ext cx="902811" cy="523220"/>
          </a:xfrm>
          <a:prstGeom prst="rect">
            <a:avLst/>
          </a:prstGeom>
          <a:noFill/>
        </p:spPr>
        <p:txBody>
          <a:bodyPr wrap="none" rtlCol="0">
            <a:spAutoFit/>
          </a:bodyPr>
          <a:lstStyle/>
          <a:p>
            <a:r>
              <a:rPr kumimoji="1" lang="ja-JP" altLang="en-US" sz="2800" dirty="0" smtClean="0"/>
              <a:t>性別</a:t>
            </a:r>
            <a:endParaRPr kumimoji="1" lang="ja-JP" altLang="en-US" sz="2800" dirty="0"/>
          </a:p>
        </p:txBody>
      </p:sp>
      <p:sp>
        <p:nvSpPr>
          <p:cNvPr id="9" name="テキスト ボックス 8"/>
          <p:cNvSpPr txBox="1"/>
          <p:nvPr/>
        </p:nvSpPr>
        <p:spPr>
          <a:xfrm>
            <a:off x="779597" y="1150315"/>
            <a:ext cx="1620957" cy="523220"/>
          </a:xfrm>
          <a:prstGeom prst="rect">
            <a:avLst/>
          </a:prstGeom>
          <a:noFill/>
        </p:spPr>
        <p:txBody>
          <a:bodyPr wrap="none" rtlCol="0">
            <a:spAutoFit/>
          </a:bodyPr>
          <a:lstStyle/>
          <a:p>
            <a:r>
              <a:rPr kumimoji="1" lang="ja-JP" altLang="en-US" sz="2800" dirty="0" smtClean="0"/>
              <a:t>回答者数</a:t>
            </a:r>
            <a:endParaRPr kumimoji="1" lang="ja-JP" altLang="en-US" sz="2800" dirty="0"/>
          </a:p>
        </p:txBody>
      </p:sp>
      <p:graphicFrame>
        <p:nvGraphicFramePr>
          <p:cNvPr id="8" name="グラフ 7"/>
          <p:cNvGraphicFramePr>
            <a:graphicFrameLocks/>
          </p:cNvGraphicFramePr>
          <p:nvPr>
            <p:extLst>
              <p:ext uri="{D42A27DB-BD31-4B8C-83A1-F6EECF244321}">
                <p14:modId xmlns:p14="http://schemas.microsoft.com/office/powerpoint/2010/main" val="3193196867"/>
              </p:ext>
            </p:extLst>
          </p:nvPr>
        </p:nvGraphicFramePr>
        <p:xfrm>
          <a:off x="176680" y="1512496"/>
          <a:ext cx="4302534" cy="24442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p:cNvGraphicFramePr>
            <a:graphicFrameLocks/>
          </p:cNvGraphicFramePr>
          <p:nvPr>
            <p:extLst>
              <p:ext uri="{D42A27DB-BD31-4B8C-83A1-F6EECF244321}">
                <p14:modId xmlns:p14="http://schemas.microsoft.com/office/powerpoint/2010/main" val="3802253654"/>
              </p:ext>
            </p:extLst>
          </p:nvPr>
        </p:nvGraphicFramePr>
        <p:xfrm>
          <a:off x="4900088" y="1529545"/>
          <a:ext cx="4230510" cy="2540213"/>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直線コネクタ 2"/>
          <p:cNvCxnSpPr/>
          <p:nvPr/>
        </p:nvCxnSpPr>
        <p:spPr>
          <a:xfrm>
            <a:off x="4714430" y="1791690"/>
            <a:ext cx="0" cy="4709101"/>
          </a:xfrm>
          <a:prstGeom prst="line">
            <a:avLst/>
          </a:prstGeom>
          <a:ln w="57150" cmpd="sng"/>
        </p:spPr>
        <p:style>
          <a:lnRef idx="2">
            <a:schemeClr val="accent1"/>
          </a:lnRef>
          <a:fillRef idx="0">
            <a:schemeClr val="accent1"/>
          </a:fillRef>
          <a:effectRef idx="1">
            <a:schemeClr val="accent1"/>
          </a:effectRef>
          <a:fontRef idx="minor">
            <a:schemeClr val="tx1"/>
          </a:fontRef>
        </p:style>
      </p:cxnSp>
      <p:graphicFrame>
        <p:nvGraphicFramePr>
          <p:cNvPr id="11" name="グラフ 10"/>
          <p:cNvGraphicFramePr>
            <a:graphicFrameLocks/>
          </p:cNvGraphicFramePr>
          <p:nvPr>
            <p:extLst>
              <p:ext uri="{D42A27DB-BD31-4B8C-83A1-F6EECF244321}">
                <p14:modId xmlns:p14="http://schemas.microsoft.com/office/powerpoint/2010/main" val="2870467044"/>
              </p:ext>
            </p:extLst>
          </p:nvPr>
        </p:nvGraphicFramePr>
        <p:xfrm>
          <a:off x="247429" y="4522713"/>
          <a:ext cx="4005760" cy="2199433"/>
        </p:xfrm>
        <a:graphic>
          <a:graphicData uri="http://schemas.openxmlformats.org/drawingml/2006/chart">
            <c:chart xmlns:c="http://schemas.openxmlformats.org/drawingml/2006/chart" xmlns:r="http://schemas.openxmlformats.org/officeDocument/2006/relationships" r:id="rId4"/>
          </a:graphicData>
        </a:graphic>
      </p:graphicFrame>
      <p:sp>
        <p:nvSpPr>
          <p:cNvPr id="12" name="テキスト ボックス 11"/>
          <p:cNvSpPr txBox="1"/>
          <p:nvPr/>
        </p:nvSpPr>
        <p:spPr>
          <a:xfrm>
            <a:off x="817049" y="4261103"/>
            <a:ext cx="1980029" cy="523220"/>
          </a:xfrm>
          <a:prstGeom prst="rect">
            <a:avLst/>
          </a:prstGeom>
          <a:noFill/>
        </p:spPr>
        <p:txBody>
          <a:bodyPr wrap="none" rtlCol="0">
            <a:spAutoFit/>
          </a:bodyPr>
          <a:lstStyle/>
          <a:p>
            <a:r>
              <a:rPr kumimoji="1" lang="ja-JP" altLang="en-US" sz="2800" dirty="0" smtClean="0"/>
              <a:t>既婚の有無</a:t>
            </a:r>
            <a:endParaRPr kumimoji="1" lang="ja-JP" altLang="en-US" sz="2800" dirty="0"/>
          </a:p>
        </p:txBody>
      </p:sp>
      <p:cxnSp>
        <p:nvCxnSpPr>
          <p:cNvPr id="13" name="直線コネクタ 12"/>
          <p:cNvCxnSpPr/>
          <p:nvPr/>
        </p:nvCxnSpPr>
        <p:spPr>
          <a:xfrm flipV="1">
            <a:off x="457200" y="4052709"/>
            <a:ext cx="8229600" cy="17049"/>
          </a:xfrm>
          <a:prstGeom prst="line">
            <a:avLst/>
          </a:prstGeom>
          <a:ln w="57150" cmpd="sng"/>
        </p:spPr>
        <p:style>
          <a:lnRef idx="2">
            <a:schemeClr val="accent1"/>
          </a:lnRef>
          <a:fillRef idx="0">
            <a:schemeClr val="accent1"/>
          </a:fillRef>
          <a:effectRef idx="1">
            <a:schemeClr val="accent1"/>
          </a:effectRef>
          <a:fontRef idx="minor">
            <a:schemeClr val="tx1"/>
          </a:fontRef>
        </p:style>
      </p:cxnSp>
      <p:graphicFrame>
        <p:nvGraphicFramePr>
          <p:cNvPr id="14" name="グラフ 13"/>
          <p:cNvGraphicFramePr>
            <a:graphicFrameLocks/>
          </p:cNvGraphicFramePr>
          <p:nvPr>
            <p:extLst>
              <p:ext uri="{D42A27DB-BD31-4B8C-83A1-F6EECF244321}">
                <p14:modId xmlns:p14="http://schemas.microsoft.com/office/powerpoint/2010/main" val="2400298022"/>
              </p:ext>
            </p:extLst>
          </p:nvPr>
        </p:nvGraphicFramePr>
        <p:xfrm>
          <a:off x="4900088" y="4614949"/>
          <a:ext cx="4113547"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5" name="テキスト ボックス 14"/>
          <p:cNvSpPr txBox="1"/>
          <p:nvPr/>
        </p:nvSpPr>
        <p:spPr>
          <a:xfrm>
            <a:off x="4930070" y="4204851"/>
            <a:ext cx="4267364" cy="523220"/>
          </a:xfrm>
          <a:prstGeom prst="rect">
            <a:avLst/>
          </a:prstGeom>
          <a:noFill/>
        </p:spPr>
        <p:txBody>
          <a:bodyPr wrap="none" rtlCol="0">
            <a:spAutoFit/>
          </a:bodyPr>
          <a:lstStyle/>
          <a:p>
            <a:r>
              <a:rPr kumimoji="1" lang="en-US" altLang="ja-JP" sz="2800" dirty="0" smtClean="0"/>
              <a:t>PT</a:t>
            </a:r>
            <a:r>
              <a:rPr kumimoji="1" lang="ja-JP" altLang="en-US" sz="2800" dirty="0" smtClean="0"/>
              <a:t>として働いていますか？</a:t>
            </a:r>
            <a:endParaRPr kumimoji="1" lang="ja-JP" altLang="en-US" sz="2800" dirty="0"/>
          </a:p>
        </p:txBody>
      </p:sp>
    </p:spTree>
    <p:extLst>
      <p:ext uri="{BB962C8B-B14F-4D97-AF65-F5344CB8AC3E}">
        <p14:creationId xmlns:p14="http://schemas.microsoft.com/office/powerpoint/2010/main" val="114287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②</a:t>
            </a:r>
            <a:r>
              <a:rPr kumimoji="1" lang="ja-JP" altLang="en-US" dirty="0" smtClean="0"/>
              <a:t>　</a:t>
            </a:r>
            <a:r>
              <a:rPr kumimoji="1" lang="ja-JP" altLang="en-US" sz="3600" dirty="0" smtClean="0"/>
              <a:t>基本属性</a:t>
            </a:r>
            <a:r>
              <a:rPr kumimoji="1" lang="en-US" altLang="ja-JP" sz="3600" dirty="0" smtClean="0"/>
              <a:t>2</a:t>
            </a:r>
            <a:endParaRPr kumimoji="1" lang="ja-JP" altLang="en-US" sz="3600" dirty="0"/>
          </a:p>
        </p:txBody>
      </p:sp>
      <p:sp>
        <p:nvSpPr>
          <p:cNvPr id="4" name="テキスト ボックス 3"/>
          <p:cNvSpPr txBox="1"/>
          <p:nvPr/>
        </p:nvSpPr>
        <p:spPr>
          <a:xfrm>
            <a:off x="3345103" y="1324184"/>
            <a:ext cx="2339102" cy="523220"/>
          </a:xfrm>
          <a:prstGeom prst="rect">
            <a:avLst/>
          </a:prstGeom>
          <a:noFill/>
        </p:spPr>
        <p:txBody>
          <a:bodyPr wrap="none" rtlCol="0">
            <a:spAutoFit/>
          </a:bodyPr>
          <a:lstStyle/>
          <a:p>
            <a:r>
              <a:rPr kumimoji="1" lang="ja-JP" altLang="en-US" sz="2800" dirty="0" smtClean="0"/>
              <a:t>年齢（年代別）</a:t>
            </a:r>
            <a:endParaRPr kumimoji="1" lang="ja-JP" altLang="en-US" sz="2800" dirty="0"/>
          </a:p>
        </p:txBody>
      </p:sp>
      <p:graphicFrame>
        <p:nvGraphicFramePr>
          <p:cNvPr id="5" name="グラフ 4"/>
          <p:cNvGraphicFramePr>
            <a:graphicFrameLocks/>
          </p:cNvGraphicFramePr>
          <p:nvPr>
            <p:extLst>
              <p:ext uri="{D42A27DB-BD31-4B8C-83A1-F6EECF244321}">
                <p14:modId xmlns:p14="http://schemas.microsoft.com/office/powerpoint/2010/main" val="2277889645"/>
              </p:ext>
            </p:extLst>
          </p:nvPr>
        </p:nvGraphicFramePr>
        <p:xfrm>
          <a:off x="208759" y="1852351"/>
          <a:ext cx="8193718" cy="4579022"/>
        </p:xfrm>
        <a:graphic>
          <a:graphicData uri="http://schemas.openxmlformats.org/drawingml/2006/chart">
            <c:chart xmlns:c="http://schemas.openxmlformats.org/drawingml/2006/chart" xmlns:r="http://schemas.openxmlformats.org/officeDocument/2006/relationships" r:id="rId2"/>
          </a:graphicData>
        </a:graphic>
      </p:graphicFrame>
      <p:sp>
        <p:nvSpPr>
          <p:cNvPr id="3" name="正方形/長方形 2"/>
          <p:cNvSpPr/>
          <p:nvPr/>
        </p:nvSpPr>
        <p:spPr>
          <a:xfrm>
            <a:off x="2823209" y="4742537"/>
            <a:ext cx="4009631" cy="523220"/>
          </a:xfrm>
          <a:prstGeom prst="rect">
            <a:avLst/>
          </a:prstGeom>
          <a:solidFill>
            <a:srgbClr val="FFFFFF"/>
          </a:solidFill>
          <a:ln w="57150" cmpd="sng">
            <a:solidFill>
              <a:srgbClr val="FF0000"/>
            </a:solidFill>
          </a:ln>
        </p:spPr>
        <p:txBody>
          <a:bodyPr wrap="none">
            <a:spAutoFit/>
          </a:bodyPr>
          <a:lstStyle/>
          <a:p>
            <a:r>
              <a:rPr lang="ja-JP" altLang="ja-JP" sz="2800" dirty="0">
                <a:solidFill>
                  <a:srgbClr val="FF0000"/>
                </a:solidFill>
              </a:rPr>
              <a:t>平均</a:t>
            </a:r>
            <a:r>
              <a:rPr lang="ja-JP" altLang="ja-JP" sz="2800" dirty="0" smtClean="0">
                <a:solidFill>
                  <a:srgbClr val="FF0000"/>
                </a:solidFill>
              </a:rPr>
              <a:t>年齢</a:t>
            </a:r>
            <a:r>
              <a:rPr lang="ja-JP" altLang="en-US" sz="2800" dirty="0" smtClean="0">
                <a:solidFill>
                  <a:srgbClr val="FF0000"/>
                </a:solidFill>
              </a:rPr>
              <a:t>：</a:t>
            </a:r>
            <a:r>
              <a:rPr lang="en-US" altLang="ja-JP" sz="2800" dirty="0" smtClean="0">
                <a:solidFill>
                  <a:srgbClr val="FF0000"/>
                </a:solidFill>
              </a:rPr>
              <a:t>37.7</a:t>
            </a:r>
            <a:r>
              <a:rPr lang="ja-JP" altLang="ja-JP" sz="2800" dirty="0">
                <a:solidFill>
                  <a:srgbClr val="FF0000"/>
                </a:solidFill>
              </a:rPr>
              <a:t>±</a:t>
            </a:r>
            <a:r>
              <a:rPr lang="en-US" altLang="ja-JP" sz="2800" dirty="0">
                <a:solidFill>
                  <a:srgbClr val="FF0000"/>
                </a:solidFill>
              </a:rPr>
              <a:t>10.0(</a:t>
            </a:r>
            <a:r>
              <a:rPr lang="ja-JP" altLang="ja-JP" sz="2800" dirty="0">
                <a:solidFill>
                  <a:srgbClr val="FF0000"/>
                </a:solidFill>
              </a:rPr>
              <a:t>歳</a:t>
            </a:r>
            <a:r>
              <a:rPr lang="en-US" altLang="ja-JP" sz="2800" dirty="0">
                <a:solidFill>
                  <a:srgbClr val="FF0000"/>
                </a:solidFill>
              </a:rPr>
              <a:t>)</a:t>
            </a:r>
            <a:endParaRPr lang="ja-JP" altLang="en-US" sz="2800" dirty="0">
              <a:solidFill>
                <a:srgbClr val="FF0000"/>
              </a:solidFill>
            </a:endParaRPr>
          </a:p>
        </p:txBody>
      </p:sp>
    </p:spTree>
    <p:extLst>
      <p:ext uri="{BB962C8B-B14F-4D97-AF65-F5344CB8AC3E}">
        <p14:creationId xmlns:p14="http://schemas.microsoft.com/office/powerpoint/2010/main" val="1137016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結果</a:t>
            </a:r>
            <a:r>
              <a:rPr kumimoji="1" lang="en-US" altLang="ja-JP" dirty="0" smtClean="0"/>
              <a:t>③</a:t>
            </a:r>
            <a:r>
              <a:rPr kumimoji="1" lang="ja-JP" altLang="en-US" dirty="0" smtClean="0"/>
              <a:t>　</a:t>
            </a:r>
            <a:r>
              <a:rPr kumimoji="1" lang="ja-JP" altLang="en-US" sz="3600" dirty="0" smtClean="0"/>
              <a:t>未就業者に関して１</a:t>
            </a:r>
            <a:endParaRPr kumimoji="1" lang="ja-JP" altLang="en-US" sz="3600" dirty="0"/>
          </a:p>
        </p:txBody>
      </p:sp>
      <p:graphicFrame>
        <p:nvGraphicFramePr>
          <p:cNvPr id="6" name="グラフ 5"/>
          <p:cNvGraphicFramePr>
            <a:graphicFrameLocks/>
          </p:cNvGraphicFramePr>
          <p:nvPr>
            <p:extLst>
              <p:ext uri="{D42A27DB-BD31-4B8C-83A1-F6EECF244321}">
                <p14:modId xmlns:p14="http://schemas.microsoft.com/office/powerpoint/2010/main" val="896539245"/>
              </p:ext>
            </p:extLst>
          </p:nvPr>
        </p:nvGraphicFramePr>
        <p:xfrm>
          <a:off x="110697" y="2762541"/>
          <a:ext cx="4216934"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116963" y="2204019"/>
            <a:ext cx="4328028" cy="523220"/>
          </a:xfrm>
          <a:prstGeom prst="rect">
            <a:avLst/>
          </a:prstGeom>
          <a:noFill/>
        </p:spPr>
        <p:txBody>
          <a:bodyPr wrap="none" rtlCol="0">
            <a:spAutoFit/>
          </a:bodyPr>
          <a:lstStyle/>
          <a:p>
            <a:r>
              <a:rPr kumimoji="1" lang="ja-JP" altLang="en-US" sz="2800" dirty="0" smtClean="0"/>
              <a:t>復職の予定はありますか？</a:t>
            </a:r>
            <a:endParaRPr kumimoji="1" lang="ja-JP" altLang="en-US" sz="2800" dirty="0"/>
          </a:p>
        </p:txBody>
      </p:sp>
      <p:cxnSp>
        <p:nvCxnSpPr>
          <p:cNvPr id="8" name="直線コネクタ 7"/>
          <p:cNvCxnSpPr/>
          <p:nvPr/>
        </p:nvCxnSpPr>
        <p:spPr>
          <a:xfrm>
            <a:off x="4453490" y="1513370"/>
            <a:ext cx="0" cy="4957590"/>
          </a:xfrm>
          <a:prstGeom prst="line">
            <a:avLst/>
          </a:prstGeom>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4665591" y="2142305"/>
            <a:ext cx="4328028" cy="523220"/>
          </a:xfrm>
          <a:prstGeom prst="rect">
            <a:avLst/>
          </a:prstGeom>
          <a:noFill/>
        </p:spPr>
        <p:txBody>
          <a:bodyPr wrap="none" rtlCol="0">
            <a:spAutoFit/>
          </a:bodyPr>
          <a:lstStyle/>
          <a:p>
            <a:r>
              <a:rPr kumimoji="1" lang="ja-JP" altLang="en-US" sz="2800" dirty="0" smtClean="0"/>
              <a:t>復職の希望はありますか？</a:t>
            </a:r>
            <a:endParaRPr kumimoji="1" lang="ja-JP" altLang="en-US" sz="2800" dirty="0"/>
          </a:p>
        </p:txBody>
      </p:sp>
      <p:graphicFrame>
        <p:nvGraphicFramePr>
          <p:cNvPr id="10" name="グラフ 9"/>
          <p:cNvGraphicFramePr>
            <a:graphicFrameLocks/>
          </p:cNvGraphicFramePr>
          <p:nvPr>
            <p:extLst>
              <p:ext uri="{D42A27DB-BD31-4B8C-83A1-F6EECF244321}">
                <p14:modId xmlns:p14="http://schemas.microsoft.com/office/powerpoint/2010/main" val="648563691"/>
              </p:ext>
            </p:extLst>
          </p:nvPr>
        </p:nvGraphicFramePr>
        <p:xfrm>
          <a:off x="4815972" y="2797200"/>
          <a:ext cx="4193959"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359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結果</a:t>
            </a:r>
            <a:r>
              <a:rPr kumimoji="1" lang="en-US" altLang="ja-JP" dirty="0" smtClean="0"/>
              <a:t>④</a:t>
            </a:r>
            <a:r>
              <a:rPr kumimoji="1" lang="ja-JP" altLang="en-US" dirty="0" smtClean="0"/>
              <a:t>　</a:t>
            </a:r>
            <a:r>
              <a:rPr lang="ja-JP" altLang="en-US" sz="3600" dirty="0" smtClean="0"/>
              <a:t>未</a:t>
            </a:r>
            <a:r>
              <a:rPr kumimoji="1" lang="ja-JP" altLang="en-US" sz="3600" dirty="0" smtClean="0"/>
              <a:t>就業者に関して</a:t>
            </a:r>
            <a:r>
              <a:rPr kumimoji="1" lang="en-US" altLang="ja-JP" sz="3600" dirty="0" smtClean="0"/>
              <a:t>2</a:t>
            </a:r>
            <a:endParaRPr kumimoji="1" lang="ja-JP" altLang="en-US" sz="3600" dirty="0"/>
          </a:p>
        </p:txBody>
      </p:sp>
      <p:sp>
        <p:nvSpPr>
          <p:cNvPr id="7" name="テキスト ボックス 6"/>
          <p:cNvSpPr txBox="1"/>
          <p:nvPr/>
        </p:nvSpPr>
        <p:spPr>
          <a:xfrm>
            <a:off x="2827601" y="1417638"/>
            <a:ext cx="3785211" cy="523220"/>
          </a:xfrm>
          <a:prstGeom prst="rect">
            <a:avLst/>
          </a:prstGeom>
          <a:noFill/>
        </p:spPr>
        <p:txBody>
          <a:bodyPr wrap="none" rtlCol="0">
            <a:spAutoFit/>
          </a:bodyPr>
          <a:lstStyle/>
          <a:p>
            <a:r>
              <a:rPr kumimoji="1" lang="ja-JP" altLang="en-US" sz="2800" dirty="0" smtClean="0"/>
              <a:t>復職出来ない理由は？</a:t>
            </a:r>
            <a:endParaRPr kumimoji="1" lang="ja-JP" altLang="en-US" sz="2800" dirty="0"/>
          </a:p>
        </p:txBody>
      </p:sp>
      <p:graphicFrame>
        <p:nvGraphicFramePr>
          <p:cNvPr id="9" name="グラフ 8"/>
          <p:cNvGraphicFramePr>
            <a:graphicFrameLocks/>
          </p:cNvGraphicFramePr>
          <p:nvPr>
            <p:extLst>
              <p:ext uri="{D42A27DB-BD31-4B8C-83A1-F6EECF244321}">
                <p14:modId xmlns:p14="http://schemas.microsoft.com/office/powerpoint/2010/main" val="3517625142"/>
              </p:ext>
            </p:extLst>
          </p:nvPr>
        </p:nvGraphicFramePr>
        <p:xfrm>
          <a:off x="457200" y="2029535"/>
          <a:ext cx="8308550" cy="4406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54687004"/>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338</TotalTime>
  <Words>765</Words>
  <Application>Microsoft Macintosh PowerPoint</Application>
  <PresentationFormat>画面に合わせる (4:3)</PresentationFormat>
  <Paragraphs>149</Paragraphs>
  <Slides>16</Slides>
  <Notes>1</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ホワイト</vt:lpstr>
      <vt:lpstr>神奈川県理学療法士会における 自宅会員及び休会会員に対する就業に関するアンケート調査 </vt:lpstr>
      <vt:lpstr>研究背景</vt:lpstr>
      <vt:lpstr>目的</vt:lpstr>
      <vt:lpstr>方法</vt:lpstr>
      <vt:lpstr>方法</vt:lpstr>
      <vt:lpstr>結果①　基本属性１</vt:lpstr>
      <vt:lpstr>結果②　基本属性2</vt:lpstr>
      <vt:lpstr>結果③　未就業者に関して１</vt:lpstr>
      <vt:lpstr>結果④　未就業者に関して2</vt:lpstr>
      <vt:lpstr>結果⑤　未就業者に関して3</vt:lpstr>
      <vt:lpstr>考察①</vt:lpstr>
      <vt:lpstr>考察②</vt:lpstr>
      <vt:lpstr>考察③</vt:lpstr>
      <vt:lpstr>意義</vt:lpstr>
      <vt:lpstr>まとめ</vt:lpstr>
      <vt:lpstr>考察④</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神奈川県理学療法士会における 自宅会員及び休会会員に対する就業に関するアンケート調査 </dc:title>
  <dc:creator>masahide nishiyama</dc:creator>
  <cp:lastModifiedBy>masahide nishiyama</cp:lastModifiedBy>
  <cp:revision>39</cp:revision>
  <dcterms:created xsi:type="dcterms:W3CDTF">2014-04-02T14:34:40Z</dcterms:created>
  <dcterms:modified xsi:type="dcterms:W3CDTF">2014-05-09T07:56:29Z</dcterms:modified>
</cp:coreProperties>
</file>