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6" r:id="rId4"/>
    <p:sldId id="269" r:id="rId5"/>
    <p:sldId id="274" r:id="rId6"/>
    <p:sldId id="265" r:id="rId7"/>
    <p:sldId id="277" r:id="rId8"/>
    <p:sldId id="291" r:id="rId9"/>
    <p:sldId id="282" r:id="rId10"/>
    <p:sldId id="283" r:id="rId11"/>
    <p:sldId id="278" r:id="rId12"/>
    <p:sldId id="279" r:id="rId13"/>
    <p:sldId id="268" r:id="rId14"/>
    <p:sldId id="273" r:id="rId15"/>
    <p:sldId id="290" r:id="rId16"/>
    <p:sldId id="287" r:id="rId17"/>
    <p:sldId id="285" r:id="rId18"/>
    <p:sldId id="288" r:id="rId19"/>
    <p:sldId id="289" r:id="rId20"/>
    <p:sldId id="292" r:id="rId21"/>
    <p:sldId id="293" r:id="rId22"/>
    <p:sldId id="294" r:id="rId23"/>
  </p:sldIdLst>
  <p:sldSz cx="9144000" cy="6858000" type="screen4x3"/>
  <p:notesSz cx="7110413" cy="102457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icrosoft%20PowerPoint%20&#20869;&#12398;&#12464;&#12521;&#12501;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icrosoft%20PowerPoint%20&#20869;&#12398;&#12464;&#12521;&#12501;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PowerPoint%20&#20869;&#12398;&#12464;&#12521;&#12501;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icrosoft%20PowerPoint%20&#20869;&#12398;&#12464;&#12521;&#12501;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'[Microsoft PowerPoint 内のグラフ]Sheet1'!$A$24:$A$27</c:f>
              <c:strCache>
                <c:ptCount val="4"/>
                <c:pt idx="0">
                  <c:v>就業中</c:v>
                </c:pt>
                <c:pt idx="1">
                  <c:v>就業なし</c:v>
                </c:pt>
                <c:pt idx="2">
                  <c:v>大学院生</c:v>
                </c:pt>
                <c:pt idx="3">
                  <c:v>不明</c:v>
                </c:pt>
              </c:strCache>
            </c:strRef>
          </c:cat>
          <c:val>
            <c:numRef>
              <c:f>'[Microsoft PowerPoint 内のグラフ]Sheet1'!$B$24:$B$27</c:f>
              <c:numCache>
                <c:formatCode>General</c:formatCode>
                <c:ptCount val="4"/>
                <c:pt idx="0">
                  <c:v>885</c:v>
                </c:pt>
                <c:pt idx="1">
                  <c:v>15</c:v>
                </c:pt>
                <c:pt idx="2">
                  <c:v>10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333</c:v>
                </c:pt>
                <c:pt idx="1">
                  <c:v>326</c:v>
                </c:pt>
                <c:pt idx="2">
                  <c:v>145</c:v>
                </c:pt>
                <c:pt idx="3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519420681652662E-2"/>
          <c:y val="4.0312187534718366E-2"/>
          <c:w val="0.81719508017627684"/>
          <c:h val="0.85767174017701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回答者数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20歳代</c:v>
                </c:pt>
                <c:pt idx="1">
                  <c:v>30歳代</c:v>
                </c:pt>
                <c:pt idx="2">
                  <c:v>40歳代</c:v>
                </c:pt>
                <c:pt idx="3">
                  <c:v>50歳代</c:v>
                </c:pt>
                <c:pt idx="4">
                  <c:v>60歳以上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378</c:v>
                </c:pt>
                <c:pt idx="1">
                  <c:v>364</c:v>
                </c:pt>
                <c:pt idx="2">
                  <c:v>152</c:v>
                </c:pt>
                <c:pt idx="3">
                  <c:v>35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構成人数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20歳代</c:v>
                </c:pt>
                <c:pt idx="1">
                  <c:v>30歳代</c:v>
                </c:pt>
                <c:pt idx="2">
                  <c:v>40歳代</c:v>
                </c:pt>
                <c:pt idx="3">
                  <c:v>50歳代</c:v>
                </c:pt>
                <c:pt idx="4">
                  <c:v>60歳以上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1066</c:v>
                </c:pt>
                <c:pt idx="1">
                  <c:v>794</c:v>
                </c:pt>
                <c:pt idx="2">
                  <c:v>317</c:v>
                </c:pt>
                <c:pt idx="3">
                  <c:v>86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44928"/>
        <c:axId val="58393344"/>
      </c:barChart>
      <c:catAx>
        <c:axId val="2124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58393344"/>
        <c:crosses val="autoZero"/>
        <c:auto val="1"/>
        <c:lblAlgn val="ctr"/>
        <c:lblOffset val="100"/>
        <c:noMultiLvlLbl val="0"/>
      </c:catAx>
      <c:valAx>
        <c:axId val="58393344"/>
        <c:scaling>
          <c:orientation val="minMax"/>
          <c:max val="1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4928"/>
        <c:crosses val="autoZero"/>
        <c:crossBetween val="between"/>
        <c:majorUnit val="200"/>
        <c:minorUnit val="4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Sheet1!$A$2:$A$5</c:f>
              <c:strCache>
                <c:ptCount val="2"/>
                <c:pt idx="0">
                  <c:v>第 1 四半期</c:v>
                </c:pt>
                <c:pt idx="1">
                  <c:v>第 2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'[Microsoft PowerPoint 内のグラフ]Sheet1'!$A$29:$A$30</c:f>
              <c:strCache>
                <c:ptCount val="2"/>
                <c:pt idx="0">
                  <c:v>就業中</c:v>
                </c:pt>
                <c:pt idx="1">
                  <c:v>就業なし</c:v>
                </c:pt>
              </c:strCache>
            </c:strRef>
          </c:cat>
          <c:val>
            <c:numRef>
              <c:f>'[Microsoft PowerPoint 内のグラフ]Sheet1'!$B$29:$B$30</c:f>
              <c:numCache>
                <c:formatCode>General</c:formatCode>
                <c:ptCount val="2"/>
                <c:pt idx="0">
                  <c:v>41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'[Microsoft PowerPoint 内のグラフ]Sheet1'!$B$1</c:f>
              <c:strCache>
                <c:ptCount val="1"/>
                <c:pt idx="0">
                  <c:v>男性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'[Microsoft PowerPoint 内のグラフ]Sheet1'!$A$2:$A$6</c:f>
              <c:strCache>
                <c:ptCount val="5"/>
                <c:pt idx="0">
                  <c:v>60歳代</c:v>
                </c:pt>
                <c:pt idx="1">
                  <c:v>50歳代</c:v>
                </c:pt>
                <c:pt idx="2">
                  <c:v>40歳代</c:v>
                </c:pt>
                <c:pt idx="3">
                  <c:v>30歳代</c:v>
                </c:pt>
                <c:pt idx="4">
                  <c:v>20歳代</c:v>
                </c:pt>
              </c:strCache>
            </c:strRef>
          </c:cat>
          <c:val>
            <c:numRef>
              <c:f>'[Microsoft PowerPoint 内のグラフ]Sheet1'!$B$2:$B$6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'[Microsoft PowerPoint 内のグラフ]Sheet1'!$C$1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'[Microsoft PowerPoint 内のグラフ]Sheet1'!$A$2:$A$6</c:f>
              <c:strCache>
                <c:ptCount val="5"/>
                <c:pt idx="0">
                  <c:v>60歳代</c:v>
                </c:pt>
                <c:pt idx="1">
                  <c:v>50歳代</c:v>
                </c:pt>
                <c:pt idx="2">
                  <c:v>40歳代</c:v>
                </c:pt>
                <c:pt idx="3">
                  <c:v>30歳代</c:v>
                </c:pt>
                <c:pt idx="4">
                  <c:v>20歳代</c:v>
                </c:pt>
              </c:strCache>
            </c:strRef>
          </c:cat>
          <c:val>
            <c:numRef>
              <c:f>'[Microsoft PowerPoint 内のグラフ]Sheet1'!$C$2:$C$6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82175488"/>
        <c:axId val="82177024"/>
      </c:barChart>
      <c:catAx>
        <c:axId val="82175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82177024"/>
        <c:crosses val="autoZero"/>
        <c:auto val="1"/>
        <c:lblAlgn val="ctr"/>
        <c:lblOffset val="100"/>
        <c:noMultiLvlLbl val="0"/>
      </c:catAx>
      <c:valAx>
        <c:axId val="82177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17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058414526899961"/>
          <c:y val="0.68814814814814806"/>
          <c:w val="0.22920579105668312"/>
          <c:h val="0.24407407407407408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68652675818546"/>
          <c:y val="6.6138484612820797E-3"/>
          <c:w val="0.65059722708872803"/>
          <c:h val="0.951498444617264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noFill/>
            <a:ln w="50800">
              <a:solidFill>
                <a:schemeClr val="tx2">
                  <a:lumMod val="75000"/>
                </a:schemeClr>
              </a:solidFill>
            </a:ln>
          </c:spPr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50800">
                <a:solidFill>
                  <a:schemeClr val="tx2">
                    <a:lumMod val="75000"/>
                  </a:schemeClr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同居</c:v>
                </c:pt>
                <c:pt idx="1">
                  <c:v>別居</c:v>
                </c:pt>
                <c:pt idx="2">
                  <c:v>施設</c:v>
                </c:pt>
                <c:pt idx="3">
                  <c:v>無回答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11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bubble3D val="0"/>
            <c:spPr>
              <a:pattFill prst="pct2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4"/>
            <c:bubble3D val="0"/>
            <c:spPr>
              <a:pattFill prst="pct2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5"/>
            <c:bubble3D val="0"/>
            <c:spPr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6"/>
            <c:bubble3D val="0"/>
            <c:spPr>
              <a:pattFill prst="pct2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7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8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cat>
            <c:strRef>
              <c:f>'[Microsoft PowerPoint 内のグラフ]Sheet1'!$A$12:$A$20</c:f>
              <c:strCache>
                <c:ptCount val="9"/>
                <c:pt idx="0">
                  <c:v>親</c:v>
                </c:pt>
                <c:pt idx="1">
                  <c:v>祖父母</c:v>
                </c:pt>
                <c:pt idx="2">
                  <c:v>配偶者</c:v>
                </c:pt>
                <c:pt idx="3">
                  <c:v>親</c:v>
                </c:pt>
                <c:pt idx="4">
                  <c:v>祖父母</c:v>
                </c:pt>
                <c:pt idx="5">
                  <c:v>親</c:v>
                </c:pt>
                <c:pt idx="6">
                  <c:v>祖父母</c:v>
                </c:pt>
                <c:pt idx="7">
                  <c:v>その他</c:v>
                </c:pt>
                <c:pt idx="8">
                  <c:v>不明</c:v>
                </c:pt>
              </c:strCache>
            </c:strRef>
          </c:cat>
          <c:val>
            <c:numRef>
              <c:f>'[Microsoft PowerPoint 内のグラフ]Sheet1'!$B$12:$B$20</c:f>
              <c:numCache>
                <c:formatCode>General</c:formatCode>
                <c:ptCount val="9"/>
                <c:pt idx="0">
                  <c:v>14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369250143813563E-2"/>
          <c:y val="1.4439037700668516E-2"/>
          <c:w val="0.96126149971237285"/>
          <c:h val="0.9546201672264703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12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系列 4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系列 5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系列 6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14</c:v>
                </c:pt>
                <c:pt idx="1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系列 7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系列 8</c:v>
                </c:pt>
              </c:strCache>
            </c:strRef>
          </c:tx>
          <c:invertIfNegative val="0"/>
          <c:cat>
            <c:strRef>
              <c:f>Sheet1!$B$2:$B$4</c:f>
              <c:strCache>
                <c:ptCount val="3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04224"/>
        <c:axId val="23610112"/>
      </c:barChart>
      <c:catAx>
        <c:axId val="23604224"/>
        <c:scaling>
          <c:orientation val="minMax"/>
        </c:scaling>
        <c:delete val="1"/>
        <c:axPos val="l"/>
        <c:majorTickMark val="out"/>
        <c:minorTickMark val="none"/>
        <c:tickLblPos val="nextTo"/>
        <c:crossAx val="23610112"/>
        <c:crosses val="autoZero"/>
        <c:auto val="1"/>
        <c:lblAlgn val="ctr"/>
        <c:lblOffset val="100"/>
        <c:noMultiLvlLbl val="0"/>
      </c:catAx>
      <c:valAx>
        <c:axId val="236101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60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経済面</c:v>
                </c:pt>
                <c:pt idx="1">
                  <c:v>仕事継続</c:v>
                </c:pt>
                <c:pt idx="2">
                  <c:v>親族との関係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12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0.34979</cdr:x>
      <cdr:y>0.56321</cdr:y>
    </cdr:from>
    <cdr:to>
      <cdr:x>0.61403</cdr:x>
      <cdr:y>0.99322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906414" y="1661773"/>
          <a:ext cx="1440131" cy="126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400" dirty="0" smtClean="0">
              <a:solidFill>
                <a:schemeClr val="bg1"/>
              </a:solidFill>
            </a:rPr>
            <a:t>就業中</a:t>
          </a:r>
          <a:endParaRPr lang="en-US" altLang="ja-JP" sz="2400" dirty="0" smtClean="0">
            <a:solidFill>
              <a:schemeClr val="bg1"/>
            </a:solidFill>
          </a:endParaRPr>
        </a:p>
        <a:p xmlns:a="http://schemas.openxmlformats.org/drawingml/2006/main">
          <a:r>
            <a:rPr lang="ja-JP" altLang="en-US" sz="2400" dirty="0">
              <a:solidFill>
                <a:schemeClr val="bg1"/>
              </a:solidFill>
            </a:rPr>
            <a:t>　</a:t>
          </a:r>
          <a:r>
            <a:rPr lang="ja-JP" altLang="en-US" sz="2400" dirty="0" smtClean="0">
              <a:solidFill>
                <a:schemeClr val="bg1"/>
              </a:solidFill>
            </a:rPr>
            <a:t>　</a:t>
          </a:r>
          <a:r>
            <a:rPr lang="en-US" altLang="ja-JP" sz="2400" dirty="0" smtClean="0">
              <a:solidFill>
                <a:schemeClr val="bg1"/>
              </a:solidFill>
            </a:rPr>
            <a:t>885</a:t>
          </a:r>
          <a:r>
            <a:rPr lang="ja-JP" altLang="en-US" sz="2400" dirty="0" smtClean="0">
              <a:solidFill>
                <a:schemeClr val="bg1"/>
              </a:solidFill>
            </a:rPr>
            <a:t>名</a:t>
          </a:r>
          <a:endParaRPr lang="ja-JP" alt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0.33167</cdr:x>
      <cdr:y>0.01707</cdr:y>
    </cdr:from>
    <cdr:to>
      <cdr:x>0.44185</cdr:x>
      <cdr:y>0.0772</cdr:y>
    </cdr:to>
    <cdr:sp macro="" textlink="">
      <cdr:nvSpPr>
        <cdr:cNvPr id="2" name="フリーフォーム 1"/>
        <cdr:cNvSpPr/>
      </cdr:nvSpPr>
      <cdr:spPr>
        <a:xfrm xmlns:a="http://schemas.openxmlformats.org/drawingml/2006/main">
          <a:off x="1807614" y="50364"/>
          <a:ext cx="600501" cy="177421"/>
        </a:xfrm>
        <a:custGeom xmlns:a="http://schemas.openxmlformats.org/drawingml/2006/main">
          <a:avLst/>
          <a:gdLst>
            <a:gd name="connsiteX0" fmla="*/ 600501 w 600501"/>
            <a:gd name="connsiteY0" fmla="*/ 177421 h 177421"/>
            <a:gd name="connsiteX1" fmla="*/ 504967 w 600501"/>
            <a:gd name="connsiteY1" fmla="*/ 0 h 177421"/>
            <a:gd name="connsiteX2" fmla="*/ 0 w 600501"/>
            <a:gd name="connsiteY2" fmla="*/ 0 h 17742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600501" h="177421">
              <a:moveTo>
                <a:pt x="600501" y="177421"/>
              </a:moveTo>
              <a:lnTo>
                <a:pt x="504967" y="0"/>
              </a:lnTo>
              <a:lnTo>
                <a:pt x="0" y="0"/>
              </a:lnTo>
            </a:path>
          </a:pathLst>
        </a:cu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0.26048</cdr:x>
      <cdr:y>0.67176</cdr:y>
    </cdr:from>
    <cdr:to>
      <cdr:x>0.39593</cdr:x>
      <cdr:y>0.79206</cdr:y>
    </cdr:to>
    <cdr:cxnSp macro="">
      <cdr:nvCxnSpPr>
        <cdr:cNvPr id="3" name="直線コネクタ 2"/>
        <cdr:cNvCxnSpPr/>
      </cdr:nvCxnSpPr>
      <cdr:spPr>
        <a:xfrm xmlns:a="http://schemas.openxmlformats.org/drawingml/2006/main" flipH="1">
          <a:off x="1008112" y="1206201"/>
          <a:ext cx="52419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0.20466</cdr:x>
      <cdr:y>0.19052</cdr:y>
    </cdr:from>
    <cdr:to>
      <cdr:x>0.48375</cdr:x>
      <cdr:y>0.23063</cdr:y>
    </cdr:to>
    <cdr:cxnSp macro="">
      <cdr:nvCxnSpPr>
        <cdr:cNvPr id="5" name="直線コネクタ 4"/>
        <cdr:cNvCxnSpPr/>
      </cdr:nvCxnSpPr>
      <cdr:spPr>
        <a:xfrm xmlns:a="http://schemas.openxmlformats.org/drawingml/2006/main" flipH="1">
          <a:off x="792088" y="342105"/>
          <a:ext cx="1080120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0.65947</cdr:x>
      <cdr:y>0.29848</cdr:y>
    </cdr:from>
    <cdr:to>
      <cdr:x>0.75591</cdr:x>
      <cdr:y>0.44713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086665" y="1225117"/>
          <a:ext cx="451405" cy="610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dirty="0" smtClean="0"/>
            <a:t>親</a:t>
          </a:r>
          <a:endParaRPr lang="ja-JP" altLang="en-US" sz="2400" dirty="0"/>
        </a:p>
      </cdr:txBody>
    </cdr:sp>
  </cdr:relSizeAnchor>
  <cdr:relSizeAnchor xmlns:cdr="http://schemas.openxmlformats.org/drawingml/2006/chartDrawing">
    <cdr:from>
      <cdr:x>0.5812</cdr:x>
      <cdr:y>0.662</cdr:y>
    </cdr:from>
    <cdr:to>
      <cdr:x>0.77657</cdr:x>
      <cdr:y>0.88478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720340" y="2717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祖父母</a:t>
          </a:r>
          <a:endParaRPr lang="ja-JP" altLang="en-US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7589" y="0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r">
              <a:defRPr sz="1200"/>
            </a:lvl1pPr>
          </a:lstStyle>
          <a:p>
            <a:fld id="{129C9816-CFA1-4234-986D-5F421B2BC8DF}" type="datetimeFigureOut">
              <a:rPr kumimoji="1" lang="ja-JP" altLang="en-US" smtClean="0"/>
              <a:t>2012/5/24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731662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7589" y="9731662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r">
              <a:defRPr sz="1200"/>
            </a:lvl1pPr>
          </a:lstStyle>
          <a:p>
            <a:fld id="{BAC39468-A423-4D16-93B5-E0577DD1AD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463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7589" y="0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r">
              <a:defRPr sz="1200"/>
            </a:lvl1pPr>
          </a:lstStyle>
          <a:p>
            <a:fld id="{E61E9A1C-D50E-4089-983D-0844A9D38A2E}" type="datetimeFigureOut">
              <a:rPr kumimoji="1" lang="ja-JP" altLang="en-US" smtClean="0"/>
              <a:t>2012/5/24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21275" cy="384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0" tIns="47385" rIns="94770" bIns="4738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1043" y="4866721"/>
            <a:ext cx="5688330" cy="4610576"/>
          </a:xfrm>
          <a:prstGeom prst="rect">
            <a:avLst/>
          </a:prstGeom>
        </p:spPr>
        <p:txBody>
          <a:bodyPr vert="horz" lIns="94770" tIns="47385" rIns="94770" bIns="4738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731662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7589" y="9731662"/>
            <a:ext cx="3081179" cy="512287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r">
              <a:defRPr sz="1200"/>
            </a:lvl1pPr>
          </a:lstStyle>
          <a:p>
            <a:fld id="{7A7CBA23-718C-4A25-872C-57004353C5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746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CBA23-718C-4A25-872C-57004353C5A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401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CBA23-718C-4A25-872C-57004353C5A3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7922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CBA23-718C-4A25-872C-57004353C5A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CBA23-718C-4A25-872C-57004353C5A3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23CA3A-E21D-41A3-B7BF-FB84880210B3}" type="datetimeFigureOut">
              <a:rPr kumimoji="1" lang="ja-JP" altLang="en-US" smtClean="0"/>
              <a:pPr/>
              <a:t>2012/5/24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539A7E-A36F-4C06-BF6D-AF26952016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980729"/>
            <a:ext cx="8568952" cy="2448271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介護と就業継続に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関する意識調査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872208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（社）神奈川県理学療法士会</a:t>
            </a:r>
            <a:endParaRPr lang="en-US" altLang="ja-JP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会員ライフサポート部</a:t>
            </a:r>
            <a:endParaRPr lang="en-US" altLang="ja-JP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寺尾詩子、清川恵子、大槻かおる、萩原文子</a:t>
            </a:r>
            <a:r>
              <a:rPr lang="ja-JP" altLang="en-US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、大島奈緒美、熊切博美、三枝南十</a:t>
            </a:r>
            <a:endParaRPr kumimoji="1" lang="en-US" altLang="ja-JP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496" y="4462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■</a:t>
            </a:r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介護内容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7704" y="17934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～自由回答より集計～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17" y="434594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■介護頻度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240172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■介護度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348414316"/>
              </p:ext>
            </p:extLst>
          </p:nvPr>
        </p:nvGraphicFramePr>
        <p:xfrm>
          <a:off x="959937" y="236709"/>
          <a:ext cx="7212463" cy="6363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907704" y="449982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～自由回答より集計～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9331" y="3976608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未申請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名　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10741" y="30689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要支援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>10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305966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要介護</a:t>
            </a:r>
            <a:r>
              <a:rPr kumimoji="1" lang="en-US" altLang="ja-JP" dirty="0" smtClean="0">
                <a:solidFill>
                  <a:schemeClr val="bg1"/>
                </a:solidFill>
              </a:rPr>
              <a:t>1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39952" y="3862789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要介護</a:t>
            </a:r>
            <a:r>
              <a:rPr kumimoji="1" lang="en-US" altLang="ja-JP" dirty="0" smtClean="0"/>
              <a:t>2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88024" y="306896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要介護</a:t>
            </a:r>
            <a:r>
              <a:rPr kumimoji="1" lang="en-US" altLang="ja-JP" dirty="0" smtClean="0">
                <a:solidFill>
                  <a:schemeClr val="bg1"/>
                </a:solidFill>
              </a:rPr>
              <a:t>3</a:t>
            </a:r>
          </a:p>
          <a:p>
            <a:r>
              <a:rPr kumimoji="1"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kumimoji="1" lang="en-US" altLang="ja-JP" dirty="0" smtClean="0">
                <a:solidFill>
                  <a:schemeClr val="bg1"/>
                </a:solidFill>
              </a:rPr>
              <a:t>6</a:t>
            </a:r>
            <a:r>
              <a:rPr kumimoji="1"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59741" y="306896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要介護</a:t>
            </a:r>
            <a:r>
              <a:rPr kumimoji="1" lang="en-US" altLang="ja-JP" dirty="0" smtClean="0"/>
              <a:t>5</a:t>
            </a:r>
          </a:p>
          <a:p>
            <a:r>
              <a:rPr kumimoji="1" lang="ja-JP" altLang="en-US" dirty="0" smtClean="0"/>
              <a:t>　</a:t>
            </a:r>
            <a:r>
              <a:rPr lang="en-US" altLang="ja-JP" dirty="0"/>
              <a:t>8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52236" y="38610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要介護</a:t>
            </a:r>
            <a:r>
              <a:rPr kumimoji="1" lang="en-US" altLang="ja-JP" dirty="0" smtClean="0"/>
              <a:t>4</a:t>
            </a:r>
          </a:p>
          <a:p>
            <a:r>
              <a:rPr kumimoji="1" lang="ja-JP" altLang="en-US" dirty="0" smtClean="0"/>
              <a:t>　</a:t>
            </a:r>
            <a:r>
              <a:rPr lang="en-US" altLang="ja-JP" dirty="0"/>
              <a:t>4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68460" y="3923764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不明 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7884368" y="3705999"/>
            <a:ext cx="0" cy="27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19" idx="0"/>
          </p:cNvCxnSpPr>
          <p:nvPr/>
        </p:nvCxnSpPr>
        <p:spPr>
          <a:xfrm>
            <a:off x="6048525" y="3573016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572000" y="3573016"/>
            <a:ext cx="0" cy="289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331640" y="3573016"/>
            <a:ext cx="0" cy="403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455307" y="521990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毎日　</a:t>
            </a:r>
            <a:r>
              <a:rPr lang="en-US" altLang="ja-JP" dirty="0" smtClean="0">
                <a:solidFill>
                  <a:schemeClr val="bg1"/>
                </a:solidFill>
              </a:rPr>
              <a:t>11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47864" y="50758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週</a:t>
            </a:r>
            <a:r>
              <a:rPr kumimoji="1" lang="en-US" altLang="ja-JP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</a:t>
            </a:r>
            <a:r>
              <a:rPr kumimoji="1" lang="en-US" altLang="ja-JP" dirty="0" smtClean="0">
                <a:solidFill>
                  <a:schemeClr val="bg1"/>
                </a:solidFill>
              </a:rPr>
              <a:t>5</a:t>
            </a:r>
            <a:r>
              <a:rPr kumimoji="1" lang="ja-JP" altLang="en-US" dirty="0" smtClean="0">
                <a:solidFill>
                  <a:schemeClr val="bg1"/>
                </a:solidFill>
              </a:rPr>
              <a:t>回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>5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88024" y="5097958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休日のみ・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週</a:t>
            </a:r>
            <a:r>
              <a:rPr lang="en-US" altLang="ja-JP" dirty="0">
                <a:solidFill>
                  <a:schemeClr val="bg1"/>
                </a:solidFill>
              </a:rPr>
              <a:t>1</a:t>
            </a:r>
            <a:r>
              <a:rPr lang="ja-JP" altLang="en-US" dirty="0" smtClean="0">
                <a:solidFill>
                  <a:schemeClr val="bg1"/>
                </a:solidFill>
              </a:rPr>
              <a:t>回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kumimoji="1" lang="en-US" altLang="ja-JP" dirty="0" smtClean="0">
                <a:solidFill>
                  <a:schemeClr val="bg1"/>
                </a:solidFill>
              </a:rPr>
              <a:t>6</a:t>
            </a:r>
            <a:r>
              <a:rPr kumimoji="1" lang="ja-JP" altLang="en-US" dirty="0">
                <a:solidFill>
                  <a:schemeClr val="bg1"/>
                </a:solidFill>
              </a:rPr>
              <a:t>名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60232" y="52292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不明　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3248" y="60212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年数回  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60756" y="601199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 </a:t>
            </a:r>
            <a:r>
              <a:rPr lang="en-US" altLang="ja-JP" dirty="0"/>
              <a:t> </a:t>
            </a:r>
            <a:r>
              <a:rPr lang="en-US" altLang="ja-JP" dirty="0" smtClean="0"/>
              <a:t>3</a:t>
            </a:r>
            <a:r>
              <a:rPr lang="ja-JP" altLang="en-US" dirty="0" smtClean="0"/>
              <a:t>名</a:t>
            </a:r>
            <a:endParaRPr kumimoji="1" lang="ja-JP" altLang="en-US" dirty="0"/>
          </a:p>
        </p:txBody>
      </p:sp>
      <p:cxnSp>
        <p:nvCxnSpPr>
          <p:cNvPr id="33" name="直線コネクタ 32"/>
          <p:cNvCxnSpPr>
            <a:endCxn id="28" idx="1"/>
          </p:cNvCxnSpPr>
          <p:nvPr/>
        </p:nvCxnSpPr>
        <p:spPr>
          <a:xfrm>
            <a:off x="6459741" y="5722223"/>
            <a:ext cx="143507" cy="48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6048525" y="5722223"/>
            <a:ext cx="179660" cy="48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385377" y="112474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身体</a:t>
            </a:r>
            <a:r>
              <a:rPr lang="ja-JP" altLang="en-US" dirty="0" smtClean="0">
                <a:solidFill>
                  <a:schemeClr val="bg1"/>
                </a:solidFill>
              </a:rPr>
              <a:t>介護　</a:t>
            </a:r>
            <a:r>
              <a:rPr lang="en-US" altLang="ja-JP" dirty="0" smtClean="0">
                <a:solidFill>
                  <a:schemeClr val="bg1"/>
                </a:solidFill>
              </a:rPr>
              <a:t>20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35896" y="105273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家事援助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>16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88024" y="10527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管理・調整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>12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76256" y="105447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精神面の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</a:rPr>
              <a:t>ケア  </a:t>
            </a:r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</a:rPr>
              <a:t>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48525" y="1916832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経済</a:t>
            </a:r>
            <a:r>
              <a:rPr lang="ja-JP" altLang="en-US" dirty="0" smtClean="0"/>
              <a:t>支援 </a:t>
            </a:r>
            <a:r>
              <a:rPr lang="en-US" altLang="ja-JP" dirty="0" smtClean="0"/>
              <a:t>3</a:t>
            </a:r>
            <a:r>
              <a:rPr lang="ja-JP" altLang="en-US" dirty="0" smtClean="0"/>
              <a:t>名</a:t>
            </a:r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6603248" y="1494076"/>
            <a:ext cx="0" cy="42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6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196752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■現在介護中の場合</a:t>
            </a:r>
            <a:endParaRPr kumimoji="1" lang="ja-JP" alt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3568" y="170080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１）現在の介護の負担・不安は？</a:t>
            </a:r>
            <a:endParaRPr kumimoji="1" lang="ja-JP" altLang="en-US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215698" y="2348880"/>
            <a:ext cx="720080" cy="93610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ない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935778" y="2348880"/>
            <a:ext cx="3312368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ある </a:t>
            </a:r>
            <a:r>
              <a:rPr lang="en-US" altLang="ja-JP" sz="2400" dirty="0" smtClean="0">
                <a:solidFill>
                  <a:schemeClr val="tx1"/>
                </a:solidFill>
              </a:rPr>
              <a:t>31</a:t>
            </a:r>
            <a:r>
              <a:rPr lang="ja-JP" altLang="en-US" sz="2400" dirty="0" smtClean="0">
                <a:solidFill>
                  <a:schemeClr val="tx1"/>
                </a:solidFill>
              </a:rPr>
              <a:t>名</a:t>
            </a: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248146" y="2348880"/>
            <a:ext cx="513362" cy="9361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49964" y="359121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　　　　　　　　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130459" y="188640"/>
            <a:ext cx="5017605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介護への負担、不安は？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1540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２）不安や問題点とは？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5970667" y="2132856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無回答 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５名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5581934" y="2417994"/>
            <a:ext cx="450376" cy="395785"/>
          </a:xfrm>
          <a:custGeom>
            <a:avLst/>
            <a:gdLst>
              <a:gd name="connsiteX0" fmla="*/ 450376 w 450376"/>
              <a:gd name="connsiteY0" fmla="*/ 0 h 395785"/>
              <a:gd name="connsiteX1" fmla="*/ 0 w 450376"/>
              <a:gd name="connsiteY1" fmla="*/ 395785 h 39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0376" h="395785">
                <a:moveTo>
                  <a:pt x="450376" y="0"/>
                </a:moveTo>
                <a:lnTo>
                  <a:pt x="0" y="3957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58572" y="4220238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経済面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16</a:t>
            </a:r>
            <a:r>
              <a:rPr kumimoji="1"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78570" y="602738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仕事継続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12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42690" y="408581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その他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60419" y="5013176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親族との関係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26" name="角丸四角形吹き出し 25"/>
          <p:cNvSpPr/>
          <p:nvPr/>
        </p:nvSpPr>
        <p:spPr>
          <a:xfrm>
            <a:off x="63570" y="4220238"/>
            <a:ext cx="2304256" cy="1984286"/>
          </a:xfrm>
          <a:prstGeom prst="wedgeRoundRectCallout">
            <a:avLst>
              <a:gd name="adj1" fmla="val 91496"/>
              <a:gd name="adj2" fmla="val -47598"/>
              <a:gd name="adj3" fmla="val 16667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4039" y="4338970"/>
            <a:ext cx="2117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・急変時の対応</a:t>
            </a:r>
            <a:endParaRPr kumimoji="1" lang="en-US" altLang="ja-JP" dirty="0" smtClean="0"/>
          </a:p>
          <a:p>
            <a:r>
              <a:rPr lang="ja-JP" altLang="en-US" dirty="0" smtClean="0"/>
              <a:t>・体力面</a:t>
            </a:r>
            <a:endParaRPr lang="en-US" altLang="ja-JP" dirty="0" smtClean="0"/>
          </a:p>
          <a:p>
            <a:r>
              <a:rPr lang="ja-JP" altLang="en-US" dirty="0" smtClean="0"/>
              <a:t>・精神面</a:t>
            </a:r>
            <a:endParaRPr lang="en-US" altLang="ja-JP" dirty="0" smtClean="0"/>
          </a:p>
          <a:p>
            <a:r>
              <a:rPr kumimoji="1" lang="ja-JP" altLang="en-US" dirty="0" smtClean="0"/>
              <a:t>・介護量</a:t>
            </a:r>
            <a:r>
              <a:rPr lang="ja-JP" altLang="en-US" dirty="0" smtClean="0"/>
              <a:t>の増加</a:t>
            </a:r>
            <a:endParaRPr lang="en-US" altLang="ja-JP" dirty="0" smtClean="0"/>
          </a:p>
          <a:p>
            <a:r>
              <a:rPr kumimoji="1" lang="ja-JP" altLang="en-US" dirty="0" smtClean="0"/>
              <a:t>・在宅介護が困難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になった時</a:t>
            </a:r>
            <a:endParaRPr kumimoji="1" lang="en-US" altLang="ja-JP" dirty="0" smtClean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1036274273"/>
              </p:ext>
            </p:extLst>
          </p:nvPr>
        </p:nvGraphicFramePr>
        <p:xfrm>
          <a:off x="3428212" y="3939152"/>
          <a:ext cx="4666592" cy="279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線コネクタ 9"/>
          <p:cNvCxnSpPr/>
          <p:nvPr/>
        </p:nvCxnSpPr>
        <p:spPr>
          <a:xfrm flipH="1">
            <a:off x="6588224" y="4574181"/>
            <a:ext cx="504056" cy="353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489158" y="4338970"/>
            <a:ext cx="758988" cy="23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283968" y="5367119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4489158" y="6204524"/>
            <a:ext cx="658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0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1663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■介護中ではない場合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2517" y="64717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１）将来の介護の可能性と不安感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434473" y="2816932"/>
            <a:ext cx="504056" cy="7560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938529" y="2816932"/>
            <a:ext cx="4104456" cy="7560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あり　</a:t>
            </a:r>
            <a:r>
              <a:rPr lang="en-US" altLang="ja-JP" sz="2400" dirty="0" smtClean="0">
                <a:solidFill>
                  <a:schemeClr val="tx1"/>
                </a:solidFill>
              </a:rPr>
              <a:t>496</a:t>
            </a:r>
            <a:r>
              <a:rPr lang="ja-JP" altLang="en-US" sz="2400" dirty="0" smtClean="0">
                <a:solidFill>
                  <a:schemeClr val="tx1"/>
                </a:solidFill>
              </a:rPr>
              <a:t>名</a:t>
            </a:r>
            <a:r>
              <a:rPr lang="ja-JP" altLang="en-US" sz="2400" dirty="0"/>
              <a:t>　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434473" y="1520788"/>
            <a:ext cx="21602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650497" y="1520788"/>
            <a:ext cx="28083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あり　</a:t>
            </a:r>
            <a:r>
              <a:rPr lang="en-US" altLang="ja-JP" sz="2400" dirty="0" smtClean="0">
                <a:solidFill>
                  <a:schemeClr val="tx1"/>
                </a:solidFill>
              </a:rPr>
              <a:t>541</a:t>
            </a:r>
            <a:r>
              <a:rPr lang="ja-JP" altLang="en-US" sz="2400" dirty="0" smtClean="0">
                <a:solidFill>
                  <a:schemeClr val="tx1"/>
                </a:solidFill>
              </a:rPr>
              <a:t>名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58809" y="1520788"/>
            <a:ext cx="1584176" cy="7920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r>
              <a:rPr lang="ja-JP" altLang="en-US" sz="2000" dirty="0" smtClean="0"/>
              <a:t>どちら</a:t>
            </a:r>
            <a:r>
              <a:rPr lang="ja-JP" altLang="en-US" sz="2000" dirty="0"/>
              <a:t>とも　</a:t>
            </a:r>
            <a:r>
              <a:rPr lang="en-US" altLang="ja-JP" sz="2000" dirty="0"/>
              <a:t>313</a:t>
            </a:r>
            <a:r>
              <a:rPr lang="ja-JP" altLang="en-US" sz="2000" dirty="0"/>
              <a:t>名</a:t>
            </a:r>
          </a:p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7584" y="152078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介護の</a:t>
            </a:r>
            <a:endParaRPr lang="en-US" altLang="ja-JP" sz="2400" dirty="0" smtClean="0"/>
          </a:p>
          <a:p>
            <a:r>
              <a:rPr lang="ja-JP" altLang="en-US" sz="2400" dirty="0" smtClean="0"/>
              <a:t>可能性は？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87624" y="294178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不安</a:t>
            </a:r>
            <a:endParaRPr kumimoji="1" lang="ja-JP" altLang="en-US" sz="2400" dirty="0"/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2434473" y="2312876"/>
            <a:ext cx="216024" cy="50405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7042985" y="2312876"/>
            <a:ext cx="0" cy="50405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679097" y="1088740"/>
            <a:ext cx="1347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なし </a:t>
            </a:r>
            <a:r>
              <a:rPr lang="en-US" altLang="ja-JP" sz="2000" dirty="0"/>
              <a:t>46</a:t>
            </a:r>
            <a:r>
              <a:rPr lang="ja-JP" altLang="en-US" sz="2000" dirty="0"/>
              <a:t>名</a:t>
            </a:r>
            <a:r>
              <a:rPr lang="en-US" altLang="ja-JP" sz="2000" dirty="0"/>
              <a:t>     </a:t>
            </a:r>
            <a:r>
              <a:rPr lang="ja-JP" altLang="en-US" sz="2000" dirty="0"/>
              <a:t>　　　　　　　　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25101" y="2380238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なし </a:t>
            </a:r>
            <a:r>
              <a:rPr kumimoji="1" lang="en-US" altLang="ja-JP" sz="2000" dirty="0" smtClean="0"/>
              <a:t>63</a:t>
            </a:r>
            <a:r>
              <a:rPr kumimoji="1" lang="ja-JP" altLang="en-US" sz="2000" dirty="0" smtClean="0"/>
              <a:t>名</a:t>
            </a:r>
            <a:r>
              <a:rPr kumimoji="1" lang="en-US" altLang="ja-JP" sz="2000" dirty="0" smtClean="0"/>
              <a:t>     </a:t>
            </a:r>
            <a:r>
              <a:rPr kumimoji="1" lang="ja-JP" altLang="en-US" sz="2000" dirty="0" smtClean="0"/>
              <a:t>　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378904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２）どんな不安があるか？</a:t>
            </a:r>
            <a:endParaRPr kumimoji="1" lang="ja-JP" altLang="en-US" sz="2400" dirty="0"/>
          </a:p>
        </p:txBody>
      </p:sp>
      <p:sp>
        <p:nvSpPr>
          <p:cNvPr id="10" name="フリーフォーム 9"/>
          <p:cNvSpPr/>
          <p:nvPr/>
        </p:nvSpPr>
        <p:spPr>
          <a:xfrm>
            <a:off x="2538484" y="1290169"/>
            <a:ext cx="163773" cy="368490"/>
          </a:xfrm>
          <a:custGeom>
            <a:avLst/>
            <a:gdLst>
              <a:gd name="connsiteX0" fmla="*/ 163773 w 163773"/>
              <a:gd name="connsiteY0" fmla="*/ 0 h 368490"/>
              <a:gd name="connsiteX1" fmla="*/ 13647 w 163773"/>
              <a:gd name="connsiteY1" fmla="*/ 122830 h 368490"/>
              <a:gd name="connsiteX2" fmla="*/ 0 w 163773"/>
              <a:gd name="connsiteY2" fmla="*/ 368490 h 3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773" h="368490">
                <a:moveTo>
                  <a:pt x="163773" y="0"/>
                </a:moveTo>
                <a:lnTo>
                  <a:pt x="13647" y="122830"/>
                </a:lnTo>
                <a:lnTo>
                  <a:pt x="0" y="3684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2756848" y="2559411"/>
            <a:ext cx="204716" cy="409433"/>
          </a:xfrm>
          <a:custGeom>
            <a:avLst/>
            <a:gdLst>
              <a:gd name="connsiteX0" fmla="*/ 204716 w 204716"/>
              <a:gd name="connsiteY0" fmla="*/ 0 h 409433"/>
              <a:gd name="connsiteX1" fmla="*/ 13648 w 204716"/>
              <a:gd name="connsiteY1" fmla="*/ 95534 h 409433"/>
              <a:gd name="connsiteX2" fmla="*/ 0 w 204716"/>
              <a:gd name="connsiteY2" fmla="*/ 409433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6" h="409433">
                <a:moveTo>
                  <a:pt x="204716" y="0"/>
                </a:moveTo>
                <a:lnTo>
                  <a:pt x="13648" y="95534"/>
                </a:lnTo>
                <a:lnTo>
                  <a:pt x="0" y="40943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89652" y="6051996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経済面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lang="en-US" altLang="ja-JP" sz="2000" dirty="0"/>
              <a:t>326</a:t>
            </a:r>
            <a:r>
              <a:rPr lang="ja-JP" altLang="en-US" sz="2000" dirty="0"/>
              <a:t>名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21604" y="4881354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仕事継続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333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73941" y="4237180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その他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56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27784" y="502537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親族との関係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en-US" altLang="ja-JP" sz="2000" dirty="0" smtClean="0"/>
              <a:t>145</a:t>
            </a:r>
            <a:r>
              <a:rPr lang="ja-JP" altLang="en-US" sz="2000" dirty="0" smtClean="0"/>
              <a:t>名</a:t>
            </a:r>
            <a:endParaRPr kumimoji="1" lang="ja-JP" altLang="en-US" sz="2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1520" y="4623991"/>
            <a:ext cx="211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・家族の協力が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得られるか</a:t>
            </a:r>
            <a:endParaRPr kumimoji="1" lang="en-US" altLang="ja-JP" dirty="0" smtClean="0"/>
          </a:p>
          <a:p>
            <a:r>
              <a:rPr lang="ja-JP" altLang="en-US" dirty="0" smtClean="0"/>
              <a:t>・体力面</a:t>
            </a:r>
            <a:endParaRPr lang="en-US" altLang="ja-JP" dirty="0" smtClean="0"/>
          </a:p>
          <a:p>
            <a:r>
              <a:rPr kumimoji="1" lang="ja-JP" altLang="en-US" dirty="0" smtClean="0"/>
              <a:t>・遠距離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295709" y="4540079"/>
            <a:ext cx="1865968" cy="1368152"/>
          </a:xfrm>
          <a:prstGeom prst="wedgeRoundRectCallout">
            <a:avLst>
              <a:gd name="adj1" fmla="val 112966"/>
              <a:gd name="adj2" fmla="val -45283"/>
              <a:gd name="adj3" fmla="val 16667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4023886515"/>
              </p:ext>
            </p:extLst>
          </p:nvPr>
        </p:nvGraphicFramePr>
        <p:xfrm>
          <a:off x="3512405" y="4170525"/>
          <a:ext cx="4480881" cy="267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直線コネクタ 6"/>
          <p:cNvCxnSpPr/>
          <p:nvPr/>
        </p:nvCxnSpPr>
        <p:spPr>
          <a:xfrm flipH="1">
            <a:off x="6804248" y="5025370"/>
            <a:ext cx="317356" cy="209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4351333" y="5130333"/>
            <a:ext cx="639424" cy="9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499992" y="6165304"/>
            <a:ext cx="490765" cy="240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リーフォーム 40"/>
          <p:cNvSpPr/>
          <p:nvPr/>
        </p:nvSpPr>
        <p:spPr>
          <a:xfrm>
            <a:off x="4346917" y="4276578"/>
            <a:ext cx="1097280" cy="225084"/>
          </a:xfrm>
          <a:custGeom>
            <a:avLst/>
            <a:gdLst>
              <a:gd name="connsiteX0" fmla="*/ 1097280 w 1097280"/>
              <a:gd name="connsiteY0" fmla="*/ 225084 h 225084"/>
              <a:gd name="connsiteX1" fmla="*/ 914400 w 1097280"/>
              <a:gd name="connsiteY1" fmla="*/ 0 h 225084"/>
              <a:gd name="connsiteX2" fmla="*/ 0 w 1097280"/>
              <a:gd name="connsiteY2" fmla="*/ 154745 h 22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280" h="225084">
                <a:moveTo>
                  <a:pt x="1097280" y="225084"/>
                </a:moveTo>
                <a:lnTo>
                  <a:pt x="914400" y="0"/>
                </a:lnTo>
                <a:lnTo>
                  <a:pt x="0" y="154745"/>
                </a:lnTo>
              </a:path>
            </a:pathLst>
          </a:cu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-99392"/>
            <a:ext cx="2376264" cy="1143000"/>
          </a:xfrm>
        </p:spPr>
        <p:txBody>
          <a:bodyPr/>
          <a:lstStyle/>
          <a:p>
            <a:r>
              <a:rPr kumimoji="1" lang="ja-JP" altLang="en-US" sz="4800" dirty="0" smtClean="0">
                <a:solidFill>
                  <a:schemeClr val="accent5">
                    <a:lumMod val="75000"/>
                  </a:schemeClr>
                </a:solidFill>
              </a:rPr>
              <a:t>考  察</a:t>
            </a:r>
            <a:endParaRPr kumimoji="1" lang="ja-JP" alt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27363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１）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家族介護は、年代、性別を問わず、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　当事者になる可能性がある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２）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回答者のほとんどが負担や不安を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　もっている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＊介護と就業の問題は、自分の問題として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認識していく必要がある。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＊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「お互い様」という意識を職場全体で持つ必要がある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23528" y="548680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47563" y="54868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996752" y="558685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07504" y="980728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107504" y="3789040"/>
            <a:ext cx="8856984" cy="2880320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76672"/>
            <a:ext cx="8568952" cy="61206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３）調査対象者が限られている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＊</a:t>
            </a:r>
            <a:r>
              <a:rPr lang="ja-JP" altLang="en-US" sz="2800" dirty="0" smtClean="0">
                <a:solidFill>
                  <a:schemeClr val="tx1"/>
                </a:solidFill>
              </a:rPr>
              <a:t>回収率</a:t>
            </a:r>
            <a:r>
              <a:rPr lang="ja-JP" altLang="en-US" sz="2800" dirty="0">
                <a:solidFill>
                  <a:schemeClr val="tx1"/>
                </a:solidFill>
              </a:rPr>
              <a:t>の</a:t>
            </a:r>
            <a:r>
              <a:rPr lang="ja-JP" altLang="en-US" sz="2800" dirty="0" smtClean="0">
                <a:solidFill>
                  <a:schemeClr val="tx1"/>
                </a:solidFill>
              </a:rPr>
              <a:t>低さ→調査方法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</a:rPr>
              <a:t>郵送法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en-US" sz="2800" dirty="0" smtClean="0">
                <a:solidFill>
                  <a:schemeClr val="tx1"/>
                </a:solidFill>
              </a:rPr>
              <a:t>の欠点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＊家族介護と就業継続への関心は薄い可能性が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ある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＊</a:t>
            </a:r>
            <a:r>
              <a:rPr lang="ja-JP" altLang="en-US" sz="2800" dirty="0">
                <a:solidFill>
                  <a:schemeClr val="tx1"/>
                </a:solidFill>
              </a:rPr>
              <a:t>ほとんどが就業中の会員の回答であった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　　休会会員</a:t>
            </a:r>
            <a:r>
              <a:rPr lang="en-US" altLang="ja-JP" sz="2800" dirty="0">
                <a:solidFill>
                  <a:schemeClr val="tx1"/>
                </a:solidFill>
              </a:rPr>
              <a:t>(</a:t>
            </a:r>
            <a:r>
              <a:rPr lang="ja-JP" altLang="en-US" sz="2800" dirty="0">
                <a:solidFill>
                  <a:schemeClr val="tx1"/>
                </a:solidFill>
              </a:rPr>
              <a:t>約</a:t>
            </a:r>
            <a:r>
              <a:rPr lang="en-US" altLang="ja-JP" sz="2800" dirty="0">
                <a:solidFill>
                  <a:schemeClr val="tx1"/>
                </a:solidFill>
              </a:rPr>
              <a:t>250</a:t>
            </a:r>
            <a:r>
              <a:rPr lang="ja-JP" altLang="en-US" sz="2800" dirty="0">
                <a:solidFill>
                  <a:schemeClr val="tx1"/>
                </a:solidFill>
              </a:rPr>
              <a:t>名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r>
              <a:rPr lang="ja-JP" altLang="en-US" sz="2800" dirty="0">
                <a:solidFill>
                  <a:schemeClr val="tx1"/>
                </a:solidFill>
              </a:rPr>
              <a:t>は調査対象外であった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4581128"/>
            <a:ext cx="7992888" cy="1958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 smtClean="0"/>
              <a:t>今後の課題</a:t>
            </a:r>
            <a:endParaRPr kumimoji="1"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</a:t>
            </a:r>
            <a:r>
              <a:rPr kumimoji="1" lang="ja-JP" altLang="en-US" sz="2800" dirty="0" smtClean="0"/>
              <a:t>介護と就業継続に関する情報発信の必要性</a:t>
            </a:r>
            <a:endParaRPr kumimoji="1"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・休会会員への調査</a:t>
            </a:r>
            <a:endParaRPr lang="en-US" altLang="ja-JP" sz="28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467544" y="4581128"/>
            <a:ext cx="8280920" cy="2088232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18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-99392"/>
            <a:ext cx="2376264" cy="1143000"/>
          </a:xfrm>
        </p:spPr>
        <p:txBody>
          <a:bodyPr/>
          <a:lstStyle/>
          <a:p>
            <a:r>
              <a:rPr kumimoji="1" lang="ja-JP" altLang="en-US" sz="4800" dirty="0" smtClean="0">
                <a:solidFill>
                  <a:schemeClr val="accent5">
                    <a:lumMod val="75000"/>
                  </a:schemeClr>
                </a:solidFill>
              </a:rPr>
              <a:t>まとめ</a:t>
            </a:r>
            <a:endParaRPr kumimoji="1" lang="ja-JP" alt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23528" y="548680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47563" y="54868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996752" y="558685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07504" y="980728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■理学療法士であっても、家族介護と</a:t>
            </a:r>
            <a:r>
              <a:rPr lang="ja-JP" altLang="en-US" sz="2800" dirty="0" smtClean="0">
                <a:solidFill>
                  <a:schemeClr val="tx1"/>
                </a:solidFill>
              </a:rPr>
              <a:t>就業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継続</a:t>
            </a:r>
            <a:r>
              <a:rPr lang="ja-JP" altLang="en-US" sz="2800" dirty="0">
                <a:solidFill>
                  <a:schemeClr val="tx1"/>
                </a:solidFill>
              </a:rPr>
              <a:t>に関する問題、不安は存在して</a:t>
            </a:r>
            <a:r>
              <a:rPr lang="ja-JP" altLang="en-US" sz="2800" dirty="0" smtClean="0">
                <a:solidFill>
                  <a:schemeClr val="tx1"/>
                </a:solidFill>
              </a:rPr>
              <a:t>いる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■介護の問題は、年代、性別に関わらず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誰でも当事者になる可能性がある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ja-JP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■就業継続の問題に共通して、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「お互い様」と互いの個別事情を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認め合える職場風土が重要である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55576" y="918725"/>
            <a:ext cx="818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「介護を行う労働者の両立支援策に係る調査研究報告書」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21</a:t>
            </a:r>
            <a:r>
              <a:rPr lang="ja-JP" altLang="en-US" sz="2400" dirty="0"/>
              <a:t>世紀</a:t>
            </a:r>
            <a:r>
              <a:rPr lang="ja-JP" altLang="en-US" sz="2400" dirty="0" smtClean="0"/>
              <a:t>財団（</a:t>
            </a:r>
            <a:r>
              <a:rPr lang="en-US" altLang="ja-JP" sz="2400" dirty="0" smtClean="0"/>
              <a:t>2011</a:t>
            </a:r>
            <a:r>
              <a:rPr lang="ja-JP" altLang="en-US" sz="2400" dirty="0" smtClean="0"/>
              <a:t>年）より</a:t>
            </a:r>
            <a:endParaRPr kumimoji="1" lang="ja-JP" altLang="en-US" sz="2400" dirty="0"/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-180528" y="2670973"/>
            <a:ext cx="9108504" cy="4286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ja-JP" altLang="en-US" sz="2800" dirty="0" smtClean="0"/>
              <a:t>　　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■主な介護者の</a:t>
            </a:r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内訳</a:t>
            </a:r>
            <a:r>
              <a:rPr lang="ja-JP" altLang="en-US" sz="2000" dirty="0">
                <a:solidFill>
                  <a:schemeClr val="tx1"/>
                </a:solidFill>
              </a:rPr>
              <a:t>（平成</a:t>
            </a:r>
            <a:r>
              <a:rPr lang="en-US" altLang="ja-JP" sz="2000" dirty="0">
                <a:solidFill>
                  <a:schemeClr val="tx1"/>
                </a:solidFill>
              </a:rPr>
              <a:t>14</a:t>
            </a:r>
            <a:r>
              <a:rPr lang="ja-JP" altLang="en-US" sz="2000" dirty="0">
                <a:solidFill>
                  <a:schemeClr val="tx1"/>
                </a:solidFill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</a:rPr>
              <a:t>10</a:t>
            </a:r>
            <a:r>
              <a:rPr lang="ja-JP" altLang="en-US" sz="2000" dirty="0">
                <a:solidFill>
                  <a:schemeClr val="tx1"/>
                </a:solidFill>
              </a:rPr>
              <a:t>月～平成</a:t>
            </a:r>
            <a:r>
              <a:rPr lang="en-US" altLang="ja-JP" sz="2000" dirty="0">
                <a:solidFill>
                  <a:schemeClr val="tx1"/>
                </a:solidFill>
              </a:rPr>
              <a:t>19</a:t>
            </a:r>
            <a:r>
              <a:rPr lang="ja-JP" altLang="en-US" sz="2000" dirty="0">
                <a:solidFill>
                  <a:schemeClr val="tx1"/>
                </a:solidFill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</a:rPr>
              <a:t>9</a:t>
            </a:r>
            <a:r>
              <a:rPr lang="ja-JP" altLang="en-US" sz="2000" dirty="0">
                <a:solidFill>
                  <a:schemeClr val="tx1"/>
                </a:solidFill>
              </a:rPr>
              <a:t>月）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総数　　</a:t>
            </a:r>
            <a:r>
              <a:rPr lang="en-US" altLang="ja-JP" sz="2800" dirty="0">
                <a:solidFill>
                  <a:schemeClr val="tx1"/>
                </a:solidFill>
              </a:rPr>
              <a:t>56.8</a:t>
            </a:r>
            <a:r>
              <a:rPr lang="ja-JP" altLang="en-US" sz="2800" dirty="0" smtClean="0">
                <a:solidFill>
                  <a:schemeClr val="tx1"/>
                </a:solidFill>
              </a:rPr>
              <a:t>万人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性別　　男：女　</a:t>
            </a:r>
            <a:r>
              <a:rPr lang="en-US" altLang="ja-JP" sz="2800" dirty="0" smtClean="0">
                <a:solidFill>
                  <a:schemeClr val="tx1"/>
                </a:solidFill>
              </a:rPr>
              <a:t>=1</a:t>
            </a:r>
            <a:r>
              <a:rPr lang="ja-JP" altLang="en-US" sz="2800" dirty="0" smtClean="0">
                <a:solidFill>
                  <a:schemeClr val="tx1"/>
                </a:solidFill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</a:rPr>
              <a:t>3</a:t>
            </a: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　　　　＊男性が徐々に増加　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年代　　各年代とも介護者数あり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　　　　＊</a:t>
            </a:r>
            <a:r>
              <a:rPr lang="en-US" altLang="ja-JP" sz="2800" dirty="0" smtClean="0">
                <a:solidFill>
                  <a:schemeClr val="tx1"/>
                </a:solidFill>
              </a:rPr>
              <a:t>80</a:t>
            </a:r>
            <a:r>
              <a:rPr lang="ja-JP" altLang="en-US" sz="2800" dirty="0" smtClean="0">
                <a:solidFill>
                  <a:schemeClr val="tx1"/>
                </a:solidFill>
              </a:rPr>
              <a:t>歳代が増加中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　　　　＊</a:t>
            </a:r>
            <a:r>
              <a:rPr lang="en-US" altLang="ja-JP" sz="2800" dirty="0" smtClean="0">
                <a:solidFill>
                  <a:schemeClr val="tx1"/>
                </a:solidFill>
              </a:rPr>
              <a:t>40</a:t>
            </a:r>
            <a:r>
              <a:rPr lang="ja-JP" altLang="en-US" sz="2800" dirty="0" smtClean="0">
                <a:solidFill>
                  <a:schemeClr val="tx1"/>
                </a:solidFill>
              </a:rPr>
              <a:t>歳、</a:t>
            </a:r>
            <a:r>
              <a:rPr lang="en-US" altLang="ja-JP" sz="2800" dirty="0" smtClean="0">
                <a:solidFill>
                  <a:schemeClr val="tx1"/>
                </a:solidFill>
              </a:rPr>
              <a:t>50</a:t>
            </a:r>
            <a:r>
              <a:rPr lang="ja-JP" altLang="en-US" sz="2800" dirty="0" smtClean="0">
                <a:solidFill>
                  <a:schemeClr val="tx1"/>
                </a:solidFill>
              </a:rPr>
              <a:t>歳代は男性で増加中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仕事両立者：離職者　＝　</a:t>
            </a:r>
            <a:r>
              <a:rPr lang="en-US" altLang="ja-JP" sz="2800" dirty="0" smtClean="0">
                <a:solidFill>
                  <a:schemeClr val="tx1"/>
                </a:solidFill>
              </a:rPr>
              <a:t>4</a:t>
            </a:r>
            <a:r>
              <a:rPr lang="ja-JP" altLang="en-US" sz="2800" dirty="0" smtClean="0">
                <a:solidFill>
                  <a:schemeClr val="tx1"/>
                </a:solidFill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87624" y="-27384"/>
            <a:ext cx="2376264" cy="8741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kumimoji="1"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</a:rPr>
              <a:t>資　料</a:t>
            </a:r>
            <a:endParaRPr lang="ja-JP" alt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23528" y="342661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47563" y="342661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996752" y="35266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07504" y="774709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107504" y="1772816"/>
            <a:ext cx="4230162" cy="82518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一般企業の介護と就業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2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-108520" y="260648"/>
            <a:ext cx="5976664" cy="41764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3200" dirty="0" smtClean="0"/>
              <a:t>　</a:t>
            </a:r>
            <a:r>
              <a:rPr lang="ja-JP" altLang="en-US" sz="3200" dirty="0"/>
              <a:t>　</a:t>
            </a:r>
            <a:r>
              <a:rPr lang="ja-JP" altLang="en-US" sz="3200" dirty="0" smtClean="0">
                <a:solidFill>
                  <a:schemeClr val="accent5">
                    <a:lumMod val="75000"/>
                  </a:schemeClr>
                </a:solidFill>
              </a:rPr>
              <a:t>■今後の動向</a:t>
            </a:r>
            <a:endParaRPr lang="en-US" altLang="ja-JP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lang="ja-JP" altLang="en-US" sz="3200" dirty="0" smtClean="0"/>
              <a:t>　　　</a:t>
            </a:r>
            <a:r>
              <a:rPr lang="ja-JP" altLang="en-US" sz="3200" dirty="0" smtClean="0">
                <a:solidFill>
                  <a:schemeClr val="tx1"/>
                </a:solidFill>
              </a:rPr>
              <a:t>要介護者数　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　　在宅介護者数　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　　単身者（未婚者）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　　</a:t>
            </a:r>
            <a:r>
              <a:rPr lang="ja-JP" altLang="en-US" sz="3200" dirty="0">
                <a:solidFill>
                  <a:schemeClr val="tx1"/>
                </a:solidFill>
              </a:rPr>
              <a:t>共働き世帯　</a:t>
            </a:r>
            <a:endParaRPr lang="en-US" altLang="ja-JP" sz="32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　　兄弟姉妹数　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</a:t>
            </a:r>
            <a:endParaRPr lang="en-US" altLang="ja-JP" sz="32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3183520" y="4257092"/>
            <a:ext cx="1224136" cy="50405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9502" y="5013176"/>
            <a:ext cx="46987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HGPｺﾞｼｯｸE" pitchFamily="50" charset="-128"/>
                <a:ea typeface="HGPｺﾞｼｯｸE" pitchFamily="50" charset="-128"/>
              </a:rPr>
              <a:t>介護負担の分担が難しい</a:t>
            </a:r>
            <a:endParaRPr lang="en-US" altLang="ja-JP" sz="32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latin typeface="HGPｺﾞｼｯｸE" pitchFamily="50" charset="-128"/>
                <a:ea typeface="HGPｺﾞｼｯｸE" pitchFamily="50" charset="-128"/>
              </a:rPr>
              <a:t>一人にかかる負担大</a:t>
            </a:r>
            <a:endParaRPr kumimoji="1" lang="ja-JP" altLang="en-US" sz="32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 rot="10800000">
            <a:off x="3764086" y="1160747"/>
            <a:ext cx="5265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 rot="10800000">
            <a:off x="3764086" y="1786959"/>
            <a:ext cx="5265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 rot="10800000">
            <a:off x="4499992" y="2348880"/>
            <a:ext cx="5265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 rot="10800000">
            <a:off x="3695634" y="2996952"/>
            <a:ext cx="5265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3695634" y="3645024"/>
            <a:ext cx="5265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87624" y="5013176"/>
            <a:ext cx="6120680" cy="158417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9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504" y="188640"/>
            <a:ext cx="5976664" cy="7920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育児・介護休業法と整備状況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1265847"/>
            <a:ext cx="8738290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■介護休業制度</a:t>
            </a:r>
            <a:endParaRPr kumimoji="1" lang="en-US" altLang="ja-JP" sz="2800" dirty="0" smtClean="0">
              <a:solidFill>
                <a:schemeClr val="accent5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【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定義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】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要介護状態（負傷、疾病又は身体上若しくは精神上の</a:t>
            </a:r>
            <a:endParaRPr lang="en-US" altLang="ja-JP" sz="22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 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　　　障害により、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2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週間以上の期間にわたり常時介護を</a:t>
            </a:r>
            <a:endParaRPr lang="en-US" altLang="ja-JP" sz="22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　　必要とする状態）にある対象家族を介護のためにする休業</a:t>
            </a:r>
            <a:endParaRPr lang="en-US" altLang="ja-JP" sz="22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【</a:t>
            </a:r>
            <a:r>
              <a:rPr lang="ja-JP" altLang="en-US" sz="22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回数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】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対象家族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人につき、要介護状態に至るごとに　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回</a:t>
            </a:r>
            <a:endParaRPr lang="en-US" altLang="ja-JP" sz="22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【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期間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】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対象家族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人につき、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通算</a:t>
            </a:r>
            <a:r>
              <a:rPr lang="en-US" altLang="ja-JP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93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日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まで</a:t>
            </a:r>
            <a:endParaRPr lang="en-US" altLang="ja-JP" sz="22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＊</a:t>
            </a:r>
            <a:r>
              <a:rPr lang="ja-JP" altLang="en-US" sz="2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時短などの措置が講じられている場合は、それも含まれる</a:t>
            </a:r>
            <a:endParaRPr lang="en-US" altLang="ja-JP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endParaRPr lang="en-US" altLang="ja-JP" sz="3200" dirty="0" smtClean="0">
              <a:solidFill>
                <a:schemeClr val="accent5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3200" dirty="0" smtClean="0">
              <a:solidFill>
                <a:schemeClr val="accent5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3200" dirty="0" smtClean="0">
                <a:solidFill>
                  <a:schemeClr val="accent5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 </a:t>
            </a:r>
            <a:r>
              <a:rPr lang="ja-JP" altLang="en-US" sz="3200" dirty="0" smtClean="0">
                <a:solidFill>
                  <a:schemeClr val="accent5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3200" dirty="0" smtClean="0">
                <a:solidFill>
                  <a:schemeClr val="accent5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*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法定通りの限度で定めている事業所　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80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2800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 　 *介護休業者の割合　　　　　　　　　　　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0.06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2800" dirty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     *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介護休業後の退職者割合　　　　　　　 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18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32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2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200" dirty="0" smtClean="0">
                <a:latin typeface="HGPｺﾞｼｯｸE" pitchFamily="50" charset="-128"/>
                <a:ea typeface="HGPｺﾞｼｯｸE" pitchFamily="50" charset="-128"/>
              </a:rPr>
              <a:t>　　　　　　　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（「雇用均等基本調査」厚生労働省（平成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20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年））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32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3200" dirty="0">
              <a:solidFill>
                <a:schemeClr val="accent5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ja-JP" altLang="en-US" sz="3200" dirty="0">
              <a:solidFill>
                <a:schemeClr val="accent5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23528" y="4365104"/>
            <a:ext cx="8568952" cy="230425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4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47915" y="3573016"/>
            <a:ext cx="824456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*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措置制度のある事業所の割合　　　  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45.5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*措置制度の利用期限　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93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日まで　　 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75.9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*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措置制度の利用者割合（のべ数）　　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0.04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％</a:t>
            </a:r>
            <a:endParaRPr lang="en-US" altLang="ja-JP" sz="2800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2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200" dirty="0" smtClean="0">
                <a:latin typeface="HGPｺﾞｼｯｸE" pitchFamily="50" charset="-128"/>
                <a:ea typeface="HGPｺﾞｼｯｸE" pitchFamily="50" charset="-128"/>
              </a:rPr>
              <a:t>　　　　　　　　　　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（「雇用均等基本調査」厚生労働省（平成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20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年））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1520" y="1484784"/>
            <a:ext cx="845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dirty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■介護のための勤務時間短縮等の措置の制度</a:t>
            </a:r>
            <a:endParaRPr lang="en-US" altLang="ja-JP" sz="2800" dirty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7915" y="1988840"/>
            <a:ext cx="8496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内容</a:t>
            </a:r>
            <a:r>
              <a:rPr kumimoji="1"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】</a:t>
            </a:r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対象家族</a:t>
            </a:r>
            <a:r>
              <a:rPr kumimoji="1"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人につき介護状態</a:t>
            </a:r>
            <a:r>
              <a:rPr lang="ja-JP" altLang="en-US" sz="2000" dirty="0">
                <a:solidFill>
                  <a:schemeClr val="accent5">
                    <a:lumMod val="75000"/>
                  </a:schemeClr>
                </a:solidFill>
              </a:rPr>
              <a:t>ごと</a:t>
            </a:r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に連続する</a:t>
            </a:r>
            <a:r>
              <a:rPr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93</a:t>
            </a:r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日以上の期間に</a:t>
            </a:r>
            <a:endParaRPr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2000" dirty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　　　下記の措置のいずれかを講ずる義務</a:t>
            </a:r>
            <a:endParaRPr kumimoji="1"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　　　　　　●短時間勤務制度　　●</a:t>
            </a:r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フレックスタイム制度</a:t>
            </a:r>
            <a:endParaRPr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　　　　　　●始業・就業時刻</a:t>
            </a:r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の繰り上げ・繰り下げ</a:t>
            </a:r>
            <a:endParaRPr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　　　　　　●介護に要する経費の援助措置</a:t>
            </a:r>
            <a:endParaRPr kumimoji="1"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44624"/>
            <a:ext cx="88924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dirty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</a:t>
            </a:r>
            <a:r>
              <a:rPr lang="ja-JP" altLang="en-US" sz="28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介護休暇</a:t>
            </a:r>
            <a:endParaRPr lang="en-US" altLang="ja-JP" sz="2800" dirty="0" smtClean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lvl="0"/>
            <a:r>
              <a:rPr lang="ja-JP" altLang="en-US" sz="24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【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内容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】1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年に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5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日まで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(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対象家族が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2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人以上の場合は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10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日まで</a:t>
            </a:r>
            <a:r>
              <a:rPr lang="en-US" altLang="ja-JP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)</a:t>
            </a:r>
          </a:p>
          <a:p>
            <a:pPr lvl="0"/>
            <a:r>
              <a:rPr lang="ja-JP" altLang="en-US" sz="2200" dirty="0">
                <a:solidFill>
                  <a:srgbClr val="63891F">
                    <a:lumMod val="75000"/>
                  </a:srgbClr>
                </a:solidFill>
                <a:latin typeface="+mn-ea"/>
              </a:rPr>
              <a:t>　</a:t>
            </a:r>
            <a:r>
              <a:rPr lang="ja-JP" altLang="en-US" sz="2200" dirty="0" smtClean="0">
                <a:solidFill>
                  <a:srgbClr val="63891F">
                    <a:lumMod val="75000"/>
                  </a:srgbClr>
                </a:solidFill>
                <a:latin typeface="+mn-ea"/>
              </a:rPr>
              <a:t>　　　　介護その他の世話を行うために休暇取得ができる</a:t>
            </a:r>
            <a:endParaRPr lang="en-US" altLang="ja-JP" sz="2200" dirty="0">
              <a:solidFill>
                <a:srgbClr val="63891F">
                  <a:lumMod val="75000"/>
                </a:srgbClr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4498" y="5445224"/>
            <a:ext cx="845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■時間外労働を制限する制度</a:t>
            </a:r>
            <a:endParaRPr lang="en-US" altLang="ja-JP" sz="2000" dirty="0" smtClean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lvl="0"/>
            <a:r>
              <a:rPr lang="ja-JP" altLang="en-US" sz="20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■深夜業を制限する制度</a:t>
            </a:r>
            <a:endParaRPr lang="en-US" altLang="ja-JP" sz="2000" dirty="0" smtClean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lvl="0"/>
            <a:r>
              <a:rPr lang="ja-JP" altLang="en-US" sz="20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■労働者の配置に関する配慮する義務</a:t>
            </a:r>
            <a:endParaRPr lang="en-US" altLang="ja-JP" sz="2000" dirty="0" smtClean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lvl="0"/>
            <a:r>
              <a:rPr lang="ja-JP" altLang="en-US" sz="2000" dirty="0" smtClean="0">
                <a:solidFill>
                  <a:srgbClr val="63891F">
                    <a:lumMod val="75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■不利益取扱の禁止</a:t>
            </a:r>
            <a:endParaRPr lang="en-US" altLang="ja-JP" sz="2000" dirty="0">
              <a:solidFill>
                <a:srgbClr val="63891F">
                  <a:lumMod val="75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67544" y="3620056"/>
            <a:ext cx="8424936" cy="182516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6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792088" y="-99392"/>
            <a:ext cx="3707904" cy="907504"/>
          </a:xfrm>
        </p:spPr>
        <p:txBody>
          <a:bodyPr/>
          <a:lstStyle/>
          <a:p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</a:rPr>
              <a:t>背　景</a:t>
            </a:r>
            <a:endParaRPr kumimoji="1" lang="ja-JP" alt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6505" y="2132856"/>
            <a:ext cx="8435975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当部</a:t>
            </a:r>
            <a:r>
              <a:rPr lang="ja-JP" altLang="en-US" sz="2800" dirty="0">
                <a:solidFill>
                  <a:schemeClr val="tx1"/>
                </a:solidFill>
              </a:rPr>
              <a:t>では</a:t>
            </a:r>
            <a:r>
              <a:rPr lang="ja-JP" altLang="en-US" sz="2800" dirty="0" smtClean="0">
                <a:solidFill>
                  <a:schemeClr val="tx1"/>
                </a:solidFill>
              </a:rPr>
              <a:t>、ライフサイクルと就業継続に関する問題をテーマに、啓発活動、情報発信、会員支援事業を行っている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これまでは、出産育児に関連した事業を中心に活動していたが、就業継続に関わる問題は様々であることを実感している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今回は「家族の介護」から、就業継続に関わる問題について取り上げ、幅広く会員を支援できるようにしたいと考えている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323528" y="304056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647563" y="304056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996752" y="314061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79512" y="808112"/>
            <a:ext cx="367240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179513" y="1052736"/>
            <a:ext cx="3672408" cy="9361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当部の活動概要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504" y="116632"/>
            <a:ext cx="7090614" cy="119044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企業における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「仕事と介護の両立支援」に向けたポイント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1706" y="1628800"/>
            <a:ext cx="8242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．自社従業員の介護実態の把握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２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．「柔軟な働き方（労働時間・場所の柔軟性確保）」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に関する制度の整備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３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．介護に関する専門家や人事スタッフ等への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相談体制の整備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４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．介護関連費用等の補助推進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５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．情報の周知徹底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６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．互いの個別事情を認め合う職場風土の醸成</a:t>
            </a:r>
            <a:endParaRPr lang="en-US" altLang="ja-JP" sz="32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93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9289032" cy="1368152"/>
          </a:xfrm>
        </p:spPr>
        <p:txBody>
          <a:bodyPr>
            <a:noAutofit/>
          </a:bodyPr>
          <a:lstStyle/>
          <a:p>
            <a:r>
              <a:rPr lang="ja-JP" altLang="en-US" sz="8400" dirty="0" smtClean="0"/>
              <a:t>介護と就業継続</a:t>
            </a:r>
            <a:r>
              <a:rPr lang="ja-JP" altLang="en-US" sz="8400" dirty="0" smtClean="0"/>
              <a:t>に</a:t>
            </a:r>
            <a:endParaRPr kumimoji="1" lang="ja-JP" altLang="en-US" sz="8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4136" y="4005064"/>
            <a:ext cx="7772400" cy="187220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（社）神奈川県理学療法士会</a:t>
            </a:r>
            <a:endParaRPr lang="en-US" altLang="ja-JP" sz="44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endParaRPr kumimoji="1" lang="en-US" altLang="ja-JP" sz="20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r>
              <a:rPr kumimoji="1"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  寺尾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詩子、清川恵子、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大槻</a:t>
            </a:r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熊切</a:t>
            </a:r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博美、三枝南十</a:t>
            </a:r>
            <a:endParaRPr kumimoji="1" lang="en-US" altLang="ja-JP" sz="44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33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1700808"/>
            <a:ext cx="8568952" cy="1224136"/>
          </a:xfrm>
        </p:spPr>
        <p:txBody>
          <a:bodyPr>
            <a:noAutofit/>
          </a:bodyPr>
          <a:lstStyle/>
          <a:p>
            <a:pPr algn="l"/>
            <a:r>
              <a:rPr lang="ja-JP" altLang="en-US" sz="8400" dirty="0" smtClean="0"/>
              <a:t>関する</a:t>
            </a:r>
            <a:r>
              <a:rPr lang="ja-JP" altLang="en-US" sz="8400" dirty="0" smtClean="0"/>
              <a:t>意識調査</a:t>
            </a:r>
            <a:endParaRPr kumimoji="1" lang="ja-JP" altLang="en-US" sz="8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08520" y="4005064"/>
            <a:ext cx="9073008" cy="1872208"/>
          </a:xfrm>
        </p:spPr>
        <p:txBody>
          <a:bodyPr>
            <a:noAutofit/>
          </a:bodyPr>
          <a:lstStyle/>
          <a:p>
            <a:pPr algn="l"/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　　ライフサポート部</a:t>
            </a:r>
            <a:endParaRPr lang="en-US" altLang="ja-JP" sz="44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かおる、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萩原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文子</a:t>
            </a:r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、大島奈緒美</a:t>
            </a:r>
            <a:r>
              <a:rPr lang="ja-JP" altLang="en-US" sz="4400" dirty="0" smtClean="0">
                <a:solidFill>
                  <a:schemeClr val="tx1"/>
                </a:solidFill>
                <a:latin typeface="HGｺﾞｼｯｸM" pitchFamily="49" charset="-128"/>
                <a:ea typeface="HGｺﾞｼｯｸM" pitchFamily="49" charset="-128"/>
              </a:rPr>
              <a:t>、</a:t>
            </a:r>
            <a:endParaRPr kumimoji="1" lang="en-US" altLang="ja-JP" sz="44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371600" y="4005064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altLang="ja-JP" sz="4400" dirty="0" smtClean="0">
              <a:solidFill>
                <a:schemeClr val="tx1"/>
              </a:solidFill>
              <a:latin typeface="HGｺﾞｼｯｸM" pitchFamily="49" charset="-128"/>
              <a:ea typeface="HGｺﾞｼｯｸM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33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35975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１．想定がしにくい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介護がいつ始まり、いつ終わるのか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介護負担の内容や変化が多様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介護者としての立場が様々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経済的な負担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２</a:t>
            </a:r>
            <a:r>
              <a:rPr lang="ja-JP" altLang="en-US" sz="2800" dirty="0">
                <a:solidFill>
                  <a:schemeClr val="tx1"/>
                </a:solidFill>
              </a:rPr>
              <a:t>．</a:t>
            </a:r>
            <a:r>
              <a:rPr lang="ja-JP" altLang="en-US" sz="2800" dirty="0" smtClean="0">
                <a:solidFill>
                  <a:schemeClr val="tx1"/>
                </a:solidFill>
              </a:rPr>
              <a:t>介護者の年齢層が幅広い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３．周囲に相談しにくい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   ＊周囲が理解しにくい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   ＊自分の問題として考えにくい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   ＊</a:t>
            </a:r>
            <a:r>
              <a:rPr lang="ja-JP" altLang="en-US" sz="2800" dirty="0">
                <a:solidFill>
                  <a:schemeClr val="tx1"/>
                </a:solidFill>
              </a:rPr>
              <a:t>育児との両立支援より取組が遅れている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01914" y="144016"/>
            <a:ext cx="5018158" cy="8367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介護と育児の就業問題の違い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547664" y="4797152"/>
            <a:ext cx="7416824" cy="1872208"/>
          </a:xfrm>
          <a:prstGeom prst="round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曲折矢印 4"/>
          <p:cNvSpPr/>
          <p:nvPr/>
        </p:nvSpPr>
        <p:spPr>
          <a:xfrm flipV="1">
            <a:off x="512774" y="4725144"/>
            <a:ext cx="950414" cy="1296144"/>
          </a:xfrm>
          <a:prstGeom prst="bentArrow">
            <a:avLst>
              <a:gd name="adj1" fmla="val 25000"/>
              <a:gd name="adj2" fmla="val 33616"/>
              <a:gd name="adj3" fmla="val 23564"/>
              <a:gd name="adj4" fmla="val 33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07297" y="2780928"/>
            <a:ext cx="8892480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dirty="0" smtClean="0"/>
              <a:t>■家族介護に直面している会員が</a:t>
            </a: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どの程度いるのか</a:t>
            </a: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</a:pPr>
            <a:endParaRPr lang="en-US" altLang="ja-JP" dirty="0" smtClean="0"/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dirty="0"/>
              <a:t>■</a:t>
            </a:r>
            <a:r>
              <a:rPr lang="ja-JP" altLang="en-US" sz="3200" dirty="0" smtClean="0"/>
              <a:t>将来の介護についての問題認識は</a:t>
            </a: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どのくらいあるのか</a:t>
            </a:r>
            <a:endParaRPr lang="ja-JP" altLang="en-US" sz="32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022920" y="-27384"/>
            <a:ext cx="2684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　的</a:t>
            </a:r>
            <a:endParaRPr lang="ja-JP" altLang="en-US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23528" y="548680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47563" y="54868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996752" y="558685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07504" y="980728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96752"/>
            <a:ext cx="7725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家族介護と就業継続に関する問題点を把握し、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会員支援事業につなげていくことを目的に、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下記の点について調査した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3914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340768"/>
            <a:ext cx="8892480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■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対象</a:t>
            </a:r>
            <a:endParaRPr lang="en-US" altLang="ja-JP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平成</a:t>
            </a:r>
            <a:r>
              <a:rPr lang="en-US" altLang="ja-JP" sz="2800" dirty="0">
                <a:solidFill>
                  <a:schemeClr val="tx1"/>
                </a:solidFill>
              </a:rPr>
              <a:t>23</a:t>
            </a:r>
            <a:r>
              <a:rPr lang="ja-JP" altLang="en-US" sz="2800" dirty="0">
                <a:solidFill>
                  <a:schemeClr val="tx1"/>
                </a:solidFill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</a:rPr>
              <a:t>7</a:t>
            </a:r>
            <a:r>
              <a:rPr lang="ja-JP" altLang="en-US" sz="2800" dirty="0">
                <a:solidFill>
                  <a:schemeClr val="tx1"/>
                </a:solidFill>
              </a:rPr>
              <a:t>月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日時点</a:t>
            </a:r>
            <a:r>
              <a:rPr lang="ja-JP" altLang="en-US" sz="2800" dirty="0" smtClean="0">
                <a:solidFill>
                  <a:schemeClr val="tx1"/>
                </a:solidFill>
              </a:rPr>
              <a:t>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     </a:t>
            </a:r>
            <a:r>
              <a:rPr lang="ja-JP" altLang="en-US" sz="2800" dirty="0" smtClean="0">
                <a:solidFill>
                  <a:schemeClr val="tx1"/>
                </a:solidFill>
              </a:rPr>
              <a:t>神奈川県士会</a:t>
            </a:r>
            <a:r>
              <a:rPr lang="ja-JP" altLang="en-US" sz="2800" dirty="0">
                <a:solidFill>
                  <a:schemeClr val="tx1"/>
                </a:solidFill>
              </a:rPr>
              <a:t>理学療法士会会員　</a:t>
            </a:r>
            <a:r>
              <a:rPr lang="en-US" altLang="ja-JP" sz="2800" dirty="0">
                <a:solidFill>
                  <a:schemeClr val="tx1"/>
                </a:solidFill>
              </a:rPr>
              <a:t>3447</a:t>
            </a:r>
            <a:r>
              <a:rPr lang="ja-JP" altLang="en-US" sz="2800" dirty="0" smtClean="0">
                <a:solidFill>
                  <a:schemeClr val="tx1"/>
                </a:solidFill>
              </a:rPr>
              <a:t>名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■調査方法</a:t>
            </a:r>
            <a:r>
              <a:rPr lang="ja-JP" altLang="en-US" sz="2800" dirty="0">
                <a:solidFill>
                  <a:schemeClr val="tx1"/>
                </a:solidFill>
              </a:rPr>
              <a:t>：</a:t>
            </a:r>
            <a:r>
              <a:rPr lang="ja-JP" altLang="en-US" sz="2800" dirty="0" smtClean="0">
                <a:solidFill>
                  <a:schemeClr val="tx1"/>
                </a:solidFill>
              </a:rPr>
              <a:t>質問紙、郵送調査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   質問内容</a:t>
            </a:r>
            <a:r>
              <a:rPr lang="ja-JP" altLang="en-US" sz="2800" dirty="0">
                <a:solidFill>
                  <a:schemeClr val="tx1"/>
                </a:solidFill>
              </a:rPr>
              <a:t>　基本属性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   　　</a:t>
            </a:r>
            <a:r>
              <a:rPr lang="ja-JP" altLang="en-US" sz="2800" dirty="0">
                <a:solidFill>
                  <a:schemeClr val="tx1"/>
                </a:solidFill>
              </a:rPr>
              <a:t>　　家族介護負担の有無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　　</a:t>
            </a:r>
            <a:r>
              <a:rPr lang="ja-JP" altLang="en-US" sz="2800" dirty="0" smtClean="0">
                <a:solidFill>
                  <a:schemeClr val="tx1"/>
                </a:solidFill>
              </a:rPr>
              <a:t>   </a:t>
            </a:r>
            <a:r>
              <a:rPr lang="ja-JP" altLang="en-US" sz="2800" dirty="0">
                <a:solidFill>
                  <a:schemeClr val="tx1"/>
                </a:solidFill>
              </a:rPr>
              <a:t>　　　介護対象者や内容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ja-JP" altLang="en-US" sz="2800" dirty="0">
                <a:solidFill>
                  <a:schemeClr val="tx1"/>
                </a:solidFill>
              </a:rPr>
              <a:t>　　　</a:t>
            </a:r>
            <a:r>
              <a:rPr lang="ja-JP" altLang="en-US" sz="2800" dirty="0" smtClean="0">
                <a:solidFill>
                  <a:schemeClr val="tx1"/>
                </a:solidFill>
              </a:rPr>
              <a:t>   </a:t>
            </a:r>
            <a:r>
              <a:rPr lang="ja-JP" altLang="en-US" sz="2800" dirty="0">
                <a:solidFill>
                  <a:schemeClr val="tx1"/>
                </a:solidFill>
              </a:rPr>
              <a:t>　　将来の家族介護の可能性と</a:t>
            </a:r>
            <a:r>
              <a:rPr lang="ja-JP" altLang="en-US" sz="2800" dirty="0" smtClean="0">
                <a:solidFill>
                  <a:schemeClr val="tx1"/>
                </a:solidFill>
              </a:rPr>
              <a:t>不安感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   回答方法</a:t>
            </a:r>
            <a:r>
              <a:rPr lang="ja-JP" altLang="en-US" sz="2800" dirty="0">
                <a:solidFill>
                  <a:schemeClr val="tx1"/>
                </a:solidFill>
              </a:rPr>
              <a:t>　基本的には選択肢を設け</a:t>
            </a:r>
            <a:r>
              <a:rPr lang="ja-JP" altLang="en-US" sz="2800" dirty="0" smtClean="0">
                <a:solidFill>
                  <a:schemeClr val="tx1"/>
                </a:solidFill>
              </a:rPr>
              <a:t>複数回答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/>
            </a:r>
            <a:br>
              <a:rPr lang="ja-JP" altLang="en-US" sz="2800" dirty="0" smtClean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323528" y="683568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47563" y="683568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996752" y="693573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07504" y="1115616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 txBox="1">
            <a:spLocks/>
          </p:cNvSpPr>
          <p:nvPr/>
        </p:nvSpPr>
        <p:spPr>
          <a:xfrm>
            <a:off x="1043608" y="116632"/>
            <a:ext cx="2684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方　法</a:t>
            </a:r>
            <a:endParaRPr lang="ja-JP" altLang="en-US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5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8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1044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■有効回答者数</a:t>
            </a:r>
            <a:r>
              <a:rPr lang="ja-JP" altLang="en-US" sz="2800" dirty="0" smtClean="0"/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945</a:t>
            </a:r>
            <a:r>
              <a:rPr lang="ja-JP" altLang="en-US" sz="2800" dirty="0" smtClean="0">
                <a:solidFill>
                  <a:schemeClr val="tx1"/>
                </a:solidFill>
              </a:rPr>
              <a:t>名（回答率　</a:t>
            </a:r>
            <a:r>
              <a:rPr lang="en-US" altLang="ja-JP" sz="2800" dirty="0" smtClean="0">
                <a:solidFill>
                  <a:schemeClr val="tx1"/>
                </a:solidFill>
              </a:rPr>
              <a:t>27.4</a:t>
            </a:r>
            <a:r>
              <a:rPr lang="ja-JP" altLang="en-US" sz="2800" dirty="0" smtClean="0">
                <a:solidFill>
                  <a:schemeClr val="tx1"/>
                </a:solidFill>
              </a:rPr>
              <a:t>％）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■男女別回答者数</a:t>
            </a:r>
            <a:r>
              <a:rPr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率</a:t>
            </a:r>
            <a:r>
              <a:rPr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ja-JP" altLang="en-US" sz="2800" dirty="0" smtClean="0"/>
              <a:t>　</a:t>
            </a: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pPr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                                              </a:t>
            </a:r>
            <a:r>
              <a:rPr lang="ja-JP" altLang="en-US" dirty="0" smtClean="0">
                <a:solidFill>
                  <a:schemeClr val="tx1"/>
                </a:solidFill>
              </a:rPr>
              <a:t>男性　</a:t>
            </a:r>
            <a:r>
              <a:rPr lang="en-US" altLang="ja-JP" dirty="0" smtClean="0">
                <a:solidFill>
                  <a:schemeClr val="tx1"/>
                </a:solidFill>
              </a:rPr>
              <a:t>483</a:t>
            </a:r>
            <a:r>
              <a:rPr lang="ja-JP" altLang="en-US" dirty="0" smtClean="0">
                <a:solidFill>
                  <a:schemeClr val="tx1"/>
                </a:solidFill>
              </a:rPr>
              <a:t>名（</a:t>
            </a:r>
            <a:r>
              <a:rPr lang="en-US" altLang="ja-JP" dirty="0" smtClean="0">
                <a:solidFill>
                  <a:schemeClr val="tx1"/>
                </a:solidFill>
              </a:rPr>
              <a:t>26.1</a:t>
            </a:r>
            <a:r>
              <a:rPr lang="ja-JP" altLang="en-US" dirty="0" smtClean="0">
                <a:solidFill>
                  <a:schemeClr val="tx1"/>
                </a:solidFill>
              </a:rPr>
              <a:t>％）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                                              女性　</a:t>
            </a:r>
            <a:r>
              <a:rPr lang="en-US" altLang="ja-JP" dirty="0" smtClean="0">
                <a:solidFill>
                  <a:schemeClr val="tx1"/>
                </a:solidFill>
              </a:rPr>
              <a:t>460</a:t>
            </a:r>
            <a:r>
              <a:rPr lang="ja-JP" altLang="en-US" dirty="0" smtClean="0">
                <a:solidFill>
                  <a:schemeClr val="tx1"/>
                </a:solidFill>
              </a:rPr>
              <a:t>名（</a:t>
            </a:r>
            <a:r>
              <a:rPr lang="en-US" altLang="ja-JP" dirty="0" smtClean="0">
                <a:solidFill>
                  <a:schemeClr val="tx1"/>
                </a:solidFill>
              </a:rPr>
              <a:t>28.8</a:t>
            </a:r>
            <a:r>
              <a:rPr lang="ja-JP" altLang="en-US" dirty="0" smtClean="0">
                <a:solidFill>
                  <a:schemeClr val="tx1"/>
                </a:solidFill>
              </a:rPr>
              <a:t>％）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                                              不明　　</a:t>
            </a:r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名　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9777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■就業状況</a:t>
            </a:r>
            <a:endParaRPr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05339"/>
              </p:ext>
            </p:extLst>
          </p:nvPr>
        </p:nvGraphicFramePr>
        <p:xfrm>
          <a:off x="202030" y="3790855"/>
          <a:ext cx="5450090" cy="295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79512" y="1196752"/>
            <a:ext cx="3276364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回答者の内訳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2030" y="4464496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休業中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　</a:t>
            </a:r>
            <a:r>
              <a:rPr lang="en-US" altLang="ja-JP" sz="2400" dirty="0" smtClean="0"/>
              <a:t>15</a:t>
            </a:r>
            <a:r>
              <a:rPr lang="ja-JP" altLang="en-US" sz="2400" dirty="0" smtClean="0"/>
              <a:t>名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94234" y="367240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大学院生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10</a:t>
            </a:r>
            <a:r>
              <a:rPr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31840" y="350100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不明 </a:t>
            </a:r>
            <a:r>
              <a:rPr lang="en-US" altLang="ja-JP" dirty="0" smtClean="0"/>
              <a:t>10</a:t>
            </a:r>
            <a:r>
              <a:rPr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2828511" y="3718389"/>
            <a:ext cx="375338" cy="382137"/>
          </a:xfrm>
          <a:custGeom>
            <a:avLst/>
            <a:gdLst>
              <a:gd name="connsiteX0" fmla="*/ 477671 w 477671"/>
              <a:gd name="connsiteY0" fmla="*/ 0 h 382137"/>
              <a:gd name="connsiteX1" fmla="*/ 54591 w 477671"/>
              <a:gd name="connsiteY1" fmla="*/ 0 h 382137"/>
              <a:gd name="connsiteX2" fmla="*/ 0 w 477671"/>
              <a:gd name="connsiteY2" fmla="*/ 382137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671" h="382137">
                <a:moveTo>
                  <a:pt x="477671" y="0"/>
                </a:moveTo>
                <a:lnTo>
                  <a:pt x="54591" y="0"/>
                </a:lnTo>
                <a:lnTo>
                  <a:pt x="0" y="3821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フリーフォーム 18"/>
          <p:cNvSpPr/>
          <p:nvPr/>
        </p:nvSpPr>
        <p:spPr>
          <a:xfrm>
            <a:off x="1409142" y="4155117"/>
            <a:ext cx="1105469" cy="518615"/>
          </a:xfrm>
          <a:custGeom>
            <a:avLst/>
            <a:gdLst>
              <a:gd name="connsiteX0" fmla="*/ 1105469 w 1105469"/>
              <a:gd name="connsiteY0" fmla="*/ 0 h 518615"/>
              <a:gd name="connsiteX1" fmla="*/ 0 w 1105469"/>
              <a:gd name="connsiteY1" fmla="*/ 518615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5469" h="518615">
                <a:moveTo>
                  <a:pt x="1105469" y="0"/>
                </a:moveTo>
                <a:lnTo>
                  <a:pt x="0" y="5186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323528" y="395536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47563" y="395536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996752" y="405541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07504" y="827584"/>
            <a:ext cx="331236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タイトル 1"/>
          <p:cNvSpPr txBox="1">
            <a:spLocks/>
          </p:cNvSpPr>
          <p:nvPr/>
        </p:nvSpPr>
        <p:spPr>
          <a:xfrm>
            <a:off x="1043608" y="-171400"/>
            <a:ext cx="2684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　果</a:t>
            </a:r>
            <a:endParaRPr lang="ja-JP" altLang="en-US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16632"/>
            <a:ext cx="2952328" cy="648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■年代別</a:t>
            </a:r>
            <a:endParaRPr lang="en-US" altLang="ja-JP" sz="3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2320" y="22768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30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60595" y="35010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96862" y="47878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3568" y="13407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（名）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683568" y="1340768"/>
            <a:ext cx="7416824" cy="5400600"/>
            <a:chOff x="683568" y="980728"/>
            <a:chExt cx="7416824" cy="5400600"/>
          </a:xfrm>
        </p:grpSpPr>
        <p:graphicFrame>
          <p:nvGraphicFramePr>
            <p:cNvPr id="6" name="グラフ 5"/>
            <p:cNvGraphicFramePr/>
            <p:nvPr>
              <p:extLst>
                <p:ext uri="{D42A27DB-BD31-4B8C-83A1-F6EECF244321}">
                  <p14:modId xmlns:p14="http://schemas.microsoft.com/office/powerpoint/2010/main" val="2263209663"/>
                </p:ext>
              </p:extLst>
            </p:nvPr>
          </p:nvGraphicFramePr>
          <p:xfrm>
            <a:off x="683568" y="980728"/>
            <a:ext cx="7416824" cy="5400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円/楕円 14"/>
            <p:cNvSpPr/>
            <p:nvPr/>
          </p:nvSpPr>
          <p:spPr>
            <a:xfrm>
              <a:off x="2267744" y="2526804"/>
              <a:ext cx="207749" cy="21602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3428147" y="1921024"/>
              <a:ext cx="207749" cy="21602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724291" y="1700808"/>
              <a:ext cx="207749" cy="21602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923027" y="2166764"/>
              <a:ext cx="207749" cy="21602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7100555" y="3068960"/>
              <a:ext cx="207749" cy="21602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2463800" y="1816100"/>
              <a:ext cx="4737100" cy="1371600"/>
            </a:xfrm>
            <a:custGeom>
              <a:avLst/>
              <a:gdLst>
                <a:gd name="connsiteX0" fmla="*/ 0 w 4737100"/>
                <a:gd name="connsiteY0" fmla="*/ 762000 h 1371600"/>
                <a:gd name="connsiteX1" fmla="*/ 1054100 w 4737100"/>
                <a:gd name="connsiteY1" fmla="*/ 203200 h 1371600"/>
                <a:gd name="connsiteX2" fmla="*/ 2362200 w 4737100"/>
                <a:gd name="connsiteY2" fmla="*/ 0 h 1371600"/>
                <a:gd name="connsiteX3" fmla="*/ 3556000 w 4737100"/>
                <a:gd name="connsiteY3" fmla="*/ 469900 h 1371600"/>
                <a:gd name="connsiteX4" fmla="*/ 4737100 w 4737100"/>
                <a:gd name="connsiteY4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100" h="1371600">
                  <a:moveTo>
                    <a:pt x="0" y="762000"/>
                  </a:moveTo>
                  <a:lnTo>
                    <a:pt x="1054100" y="203200"/>
                  </a:lnTo>
                  <a:lnTo>
                    <a:pt x="2362200" y="0"/>
                  </a:lnTo>
                  <a:lnTo>
                    <a:pt x="3556000" y="469900"/>
                  </a:lnTo>
                  <a:lnTo>
                    <a:pt x="4737100" y="1371600"/>
                  </a:lnTo>
                </a:path>
              </a:pathLst>
            </a:cu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9" name="直線コネクタ 28"/>
            <p:cNvCxnSpPr/>
            <p:nvPr/>
          </p:nvCxnSpPr>
          <p:spPr>
            <a:xfrm flipV="1">
              <a:off x="7460595" y="1350060"/>
              <a:ext cx="0" cy="445520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7308304" y="162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（％）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5868144" y="188640"/>
            <a:ext cx="43204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6300192" y="188640"/>
            <a:ext cx="432048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300192" y="548680"/>
            <a:ext cx="432048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876256" y="1886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会員数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76256" y="5205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回答者数</a:t>
            </a:r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6228184" y="908720"/>
            <a:ext cx="202957" cy="21602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5868144" y="1016732"/>
            <a:ext cx="86409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6876256" y="8805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回答率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93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993989356"/>
              </p:ext>
            </p:extLst>
          </p:nvPr>
        </p:nvGraphicFramePr>
        <p:xfrm>
          <a:off x="251520" y="1001818"/>
          <a:ext cx="25922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99792" y="980728"/>
            <a:ext cx="398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「はい」</a:t>
            </a:r>
            <a:r>
              <a:rPr kumimoji="1" lang="ja-JP" altLang="en-US" dirty="0" smtClean="0"/>
              <a:t>　</a:t>
            </a:r>
            <a:r>
              <a:rPr kumimoji="1" lang="en-US" altLang="ja-JP" sz="2400" dirty="0" smtClean="0"/>
              <a:t>43</a:t>
            </a:r>
            <a:r>
              <a:rPr kumimoji="1" lang="ja-JP" altLang="en-US" sz="2400" dirty="0" smtClean="0"/>
              <a:t>名（</a:t>
            </a:r>
            <a:r>
              <a:rPr kumimoji="1" lang="en-US" altLang="ja-JP" sz="2400" dirty="0" smtClean="0"/>
              <a:t>4.6</a:t>
            </a:r>
            <a:r>
              <a:rPr kumimoji="1" lang="ja-JP" altLang="en-US" sz="2400" dirty="0" smtClean="0"/>
              <a:t>％）</a:t>
            </a:r>
            <a:endParaRPr kumimoji="1" lang="ja-JP" altLang="en-US" sz="2400" dirty="0"/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1691680" y="1273115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539552" y="2852936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-54615" y="3645024"/>
            <a:ext cx="2165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「いいえ」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en-US" altLang="ja-JP" dirty="0" smtClean="0"/>
              <a:t>900</a:t>
            </a:r>
            <a:r>
              <a:rPr kumimoji="1" lang="ja-JP" altLang="en-US" dirty="0" smtClean="0"/>
              <a:t>名（</a:t>
            </a:r>
            <a:r>
              <a:rPr lang="en-US" altLang="ja-JP" dirty="0"/>
              <a:t>95.4</a:t>
            </a:r>
            <a:r>
              <a:rPr kumimoji="1" lang="ja-JP" altLang="en-US" dirty="0" smtClean="0"/>
              <a:t>％）</a:t>
            </a:r>
            <a:endParaRPr kumimoji="1" lang="ja-JP" altLang="en-US" dirty="0"/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850142"/>
              </p:ext>
            </p:extLst>
          </p:nvPr>
        </p:nvGraphicFramePr>
        <p:xfrm>
          <a:off x="5153293" y="5161800"/>
          <a:ext cx="3870176" cy="179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133440" y="44624"/>
            <a:ext cx="4510568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現在、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介護中ですか？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053340"/>
              </p:ext>
            </p:extLst>
          </p:nvPr>
        </p:nvGraphicFramePr>
        <p:xfrm>
          <a:off x="3563888" y="2558008"/>
          <a:ext cx="59766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75856" y="1628800"/>
            <a:ext cx="6032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■介護中と回答した人の内訳</a:t>
            </a:r>
            <a:endParaRPr kumimoji="1"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　　　　　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</a:rPr>
              <a:t>（年代・性別、就業状況）</a:t>
            </a:r>
            <a:endParaRPr kumimoji="1"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7944" y="5431897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休業中　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名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53565" y="633838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就業中　</a:t>
            </a:r>
            <a:r>
              <a:rPr lang="en-US" altLang="ja-JP" sz="2400" dirty="0"/>
              <a:t>41</a:t>
            </a:r>
            <a:r>
              <a:rPr kumimoji="1" lang="ja-JP" altLang="en-US" sz="2400" dirty="0" smtClean="0"/>
              <a:t>名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16216" y="27225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33573" y="37213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80112" y="472948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31921" y="424575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05381" y="32893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0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1657" y="117758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■</a:t>
            </a:r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介護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対象者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0072" y="336403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誰</a:t>
            </a:r>
            <a:r>
              <a:rPr lang="ja-JP" altLang="en-US" dirty="0" smtClean="0"/>
              <a:t>の介護？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1240271836"/>
              </p:ext>
            </p:extLst>
          </p:nvPr>
        </p:nvGraphicFramePr>
        <p:xfrm>
          <a:off x="1979712" y="992465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801639"/>
              </p:ext>
            </p:extLst>
          </p:nvPr>
        </p:nvGraphicFramePr>
        <p:xfrm>
          <a:off x="3838560" y="1700808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79512" y="188640"/>
            <a:ext cx="2785357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介護状況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99000" y="2276872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同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居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50528" y="4149080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別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kumimoji="1" lang="ja-JP" altLang="en-US" sz="3200" dirty="0" smtClean="0"/>
              <a:t>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42616" y="1412776"/>
            <a:ext cx="9925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　 施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設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50928" y="544522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21</a:t>
            </a:r>
            <a:r>
              <a:rPr kumimoji="1" lang="ja-JP" altLang="en-US" sz="2800" dirty="0" smtClean="0"/>
              <a:t>名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39037" y="44179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親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74664" y="27809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親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3717032"/>
            <a:ext cx="26981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親</a:t>
            </a:r>
            <a:r>
              <a:rPr kumimoji="1" lang="en-US" altLang="ja-JP" sz="2400" dirty="0" smtClean="0"/>
              <a:t>(26</a:t>
            </a:r>
            <a:r>
              <a:rPr kumimoji="1" lang="ja-JP" altLang="en-US" sz="2400" dirty="0" smtClean="0"/>
              <a:t>名</a:t>
            </a:r>
            <a:r>
              <a:rPr kumimoji="1" lang="en-US" altLang="ja-JP" sz="2400" dirty="0" smtClean="0"/>
              <a:t>)</a:t>
            </a:r>
          </a:p>
          <a:p>
            <a:r>
              <a:rPr lang="ja-JP" altLang="en-US" sz="2400" dirty="0" smtClean="0"/>
              <a:t>祖父母</a:t>
            </a:r>
            <a:r>
              <a:rPr lang="en-US" altLang="ja-JP" sz="2400" dirty="0" smtClean="0"/>
              <a:t>(10</a:t>
            </a:r>
            <a:r>
              <a:rPr lang="ja-JP" altLang="en-US" sz="2400" dirty="0" smtClean="0"/>
              <a:t>名</a:t>
            </a:r>
            <a:r>
              <a:rPr lang="en-US" altLang="ja-JP" sz="2400" dirty="0" smtClean="0"/>
              <a:t>)</a:t>
            </a:r>
          </a:p>
          <a:p>
            <a:r>
              <a:rPr kumimoji="1" lang="ja-JP" altLang="en-US" sz="2400" dirty="0" smtClean="0"/>
              <a:t>配偶者</a:t>
            </a:r>
            <a:r>
              <a:rPr kumimoji="1" lang="en-US" altLang="ja-JP" sz="2400" dirty="0" smtClean="0"/>
              <a:t>(2</a:t>
            </a:r>
            <a:r>
              <a:rPr kumimoji="1" lang="ja-JP" altLang="en-US" sz="2400" dirty="0" smtClean="0"/>
              <a:t>名）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子</a:t>
            </a:r>
            <a:r>
              <a:rPr lang="en-US" altLang="ja-JP" sz="2400" dirty="0" smtClean="0"/>
              <a:t>(0</a:t>
            </a:r>
            <a:r>
              <a:rPr lang="ja-JP" altLang="en-US" sz="2400" dirty="0" smtClean="0"/>
              <a:t>名）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その他</a:t>
            </a:r>
            <a:r>
              <a:rPr lang="en-US" altLang="ja-JP" sz="2400" dirty="0" smtClean="0"/>
              <a:t>(1</a:t>
            </a:r>
            <a:r>
              <a:rPr lang="ja-JP" altLang="en-US" sz="2400" dirty="0" smtClean="0"/>
              <a:t>名：叔母</a:t>
            </a:r>
            <a:r>
              <a:rPr lang="en-US" altLang="ja-JP" sz="2400" dirty="0" smtClean="0"/>
              <a:t>)</a:t>
            </a:r>
          </a:p>
          <a:p>
            <a:r>
              <a:rPr kumimoji="1" lang="ja-JP" altLang="en-US" sz="2400" dirty="0" smtClean="0"/>
              <a:t>不明</a:t>
            </a:r>
            <a:r>
              <a:rPr kumimoji="1" lang="en-US" altLang="ja-JP" sz="2400" dirty="0" smtClean="0"/>
              <a:t>(3</a:t>
            </a:r>
            <a:r>
              <a:rPr kumimoji="1" lang="ja-JP" altLang="en-US" sz="2400" dirty="0" smtClean="0"/>
              <a:t>名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67544" y="3856405"/>
            <a:ext cx="296416" cy="21602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67544" y="4221088"/>
            <a:ext cx="296416" cy="216024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4702" y="4581128"/>
            <a:ext cx="296416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84312" y="4941168"/>
            <a:ext cx="2964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75928" y="5301208"/>
            <a:ext cx="296416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467544" y="5661248"/>
            <a:ext cx="296416" cy="216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3760" y="3179367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内側の円グラフのラベル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55931" y="551723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名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79912" y="24928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8</a:t>
            </a:r>
            <a:r>
              <a:rPr kumimoji="1" lang="ja-JP" altLang="en-US" sz="2400" dirty="0" smtClean="0"/>
              <a:t>名</a:t>
            </a:r>
            <a:endParaRPr kumimoji="1" lang="ja-JP" altLang="en-US" sz="2400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6173592" y="1889829"/>
            <a:ext cx="0" cy="184353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6012160" y="3733365"/>
            <a:ext cx="161432" cy="19734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 flipV="1">
            <a:off x="4301672" y="3420367"/>
            <a:ext cx="1871920" cy="353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426243" y="37170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祖父母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08935" y="2003371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祖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kumimoji="1" lang="ja-JP" altLang="en-US" dirty="0" smtClean="0"/>
              <a:t>父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kumimoji="1" lang="ja-JP" altLang="en-US" dirty="0" smtClean="0"/>
              <a:t>母</a:t>
            </a:r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 flipH="1" flipV="1">
            <a:off x="5889486" y="1889829"/>
            <a:ext cx="284106" cy="18435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012160" y="522455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配偶者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2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3120</TotalTime>
  <Words>648</Words>
  <Application>Microsoft Office PowerPoint</Application>
  <PresentationFormat>画面に合わせる (4:3)</PresentationFormat>
  <Paragraphs>297</Paragraphs>
  <Slides>22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エグゼクティブ</vt:lpstr>
      <vt:lpstr>介護と就業継続に 関する意識調査</vt:lpstr>
      <vt:lpstr>背　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考  察</vt:lpstr>
      <vt:lpstr>PowerPoint プレゼンテーション</vt:lpstr>
      <vt:lpstr>まとめ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介護と就業継続に</vt:lpstr>
      <vt:lpstr>関する意識調査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理学療法士として働き続けるために</dc:title>
  <dc:creator>hagiwara fumiko</dc:creator>
  <cp:lastModifiedBy>utako</cp:lastModifiedBy>
  <cp:revision>177</cp:revision>
  <cp:lastPrinted>2012-05-24T14:11:46Z</cp:lastPrinted>
  <dcterms:created xsi:type="dcterms:W3CDTF">2011-05-08T08:24:39Z</dcterms:created>
  <dcterms:modified xsi:type="dcterms:W3CDTF">2012-05-24T15:06:13Z</dcterms:modified>
</cp:coreProperties>
</file>