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492" r:id="rId1"/>
  </p:sldMasterIdLst>
  <p:notesMasterIdLst>
    <p:notesMasterId r:id="rId19"/>
  </p:notesMasterIdLst>
  <p:sldIdLst>
    <p:sldId id="256" r:id="rId2"/>
    <p:sldId id="258" r:id="rId3"/>
    <p:sldId id="283" r:id="rId4"/>
    <p:sldId id="263" r:id="rId5"/>
    <p:sldId id="259" r:id="rId6"/>
    <p:sldId id="264" r:id="rId7"/>
    <p:sldId id="280" r:id="rId8"/>
    <p:sldId id="278" r:id="rId9"/>
    <p:sldId id="269" r:id="rId10"/>
    <p:sldId id="285" r:id="rId11"/>
    <p:sldId id="284" r:id="rId12"/>
    <p:sldId id="270" r:id="rId13"/>
    <p:sldId id="277" r:id="rId14"/>
    <p:sldId id="274" r:id="rId15"/>
    <p:sldId id="265" r:id="rId16"/>
    <p:sldId id="288" r:id="rId17"/>
    <p:sldId id="287" r:id="rId18"/>
  </p:sldIdLst>
  <p:sldSz cx="9144000" cy="6858000" type="screen4x3"/>
  <p:notesSz cx="6858000" cy="9144000"/>
  <p:defaultTextStyle>
    <a:defPPr>
      <a:defRPr lang="ja-JP"/>
    </a:defPPr>
    <a:lvl1pPr marL="0" algn="l" defTabSz="457061" rtl="0" eaLnBrk="1" latinLnBrk="0" hangingPunct="1">
      <a:defRPr kumimoji="1" sz="1800" kern="1200">
        <a:solidFill>
          <a:schemeClr val="tx1"/>
        </a:solidFill>
        <a:latin typeface="+mn-lt"/>
        <a:ea typeface="+mn-ea"/>
        <a:cs typeface="+mn-cs"/>
      </a:defRPr>
    </a:lvl1pPr>
    <a:lvl2pPr marL="457061" algn="l" defTabSz="457061" rtl="0" eaLnBrk="1" latinLnBrk="0" hangingPunct="1">
      <a:defRPr kumimoji="1" sz="1800" kern="1200">
        <a:solidFill>
          <a:schemeClr val="tx1"/>
        </a:solidFill>
        <a:latin typeface="+mn-lt"/>
        <a:ea typeface="+mn-ea"/>
        <a:cs typeface="+mn-cs"/>
      </a:defRPr>
    </a:lvl2pPr>
    <a:lvl3pPr marL="914123" algn="l" defTabSz="457061" rtl="0" eaLnBrk="1" latinLnBrk="0" hangingPunct="1">
      <a:defRPr kumimoji="1" sz="1800" kern="1200">
        <a:solidFill>
          <a:schemeClr val="tx1"/>
        </a:solidFill>
        <a:latin typeface="+mn-lt"/>
        <a:ea typeface="+mn-ea"/>
        <a:cs typeface="+mn-cs"/>
      </a:defRPr>
    </a:lvl3pPr>
    <a:lvl4pPr marL="1371183" algn="l" defTabSz="457061" rtl="0" eaLnBrk="1" latinLnBrk="0" hangingPunct="1">
      <a:defRPr kumimoji="1" sz="1800" kern="1200">
        <a:solidFill>
          <a:schemeClr val="tx1"/>
        </a:solidFill>
        <a:latin typeface="+mn-lt"/>
        <a:ea typeface="+mn-ea"/>
        <a:cs typeface="+mn-cs"/>
      </a:defRPr>
    </a:lvl4pPr>
    <a:lvl5pPr marL="1828244" algn="l" defTabSz="457061" rtl="0" eaLnBrk="1" latinLnBrk="0" hangingPunct="1">
      <a:defRPr kumimoji="1" sz="1800" kern="1200">
        <a:solidFill>
          <a:schemeClr val="tx1"/>
        </a:solidFill>
        <a:latin typeface="+mn-lt"/>
        <a:ea typeface="+mn-ea"/>
        <a:cs typeface="+mn-cs"/>
      </a:defRPr>
    </a:lvl5pPr>
    <a:lvl6pPr marL="2285306" algn="l" defTabSz="457061" rtl="0" eaLnBrk="1" latinLnBrk="0" hangingPunct="1">
      <a:defRPr kumimoji="1" sz="1800" kern="1200">
        <a:solidFill>
          <a:schemeClr val="tx1"/>
        </a:solidFill>
        <a:latin typeface="+mn-lt"/>
        <a:ea typeface="+mn-ea"/>
        <a:cs typeface="+mn-cs"/>
      </a:defRPr>
    </a:lvl6pPr>
    <a:lvl7pPr marL="2742367" algn="l" defTabSz="457061" rtl="0" eaLnBrk="1" latinLnBrk="0" hangingPunct="1">
      <a:defRPr kumimoji="1" sz="1800" kern="1200">
        <a:solidFill>
          <a:schemeClr val="tx1"/>
        </a:solidFill>
        <a:latin typeface="+mn-lt"/>
        <a:ea typeface="+mn-ea"/>
        <a:cs typeface="+mn-cs"/>
      </a:defRPr>
    </a:lvl7pPr>
    <a:lvl8pPr marL="3199429" algn="l" defTabSz="457061" rtl="0" eaLnBrk="1" latinLnBrk="0" hangingPunct="1">
      <a:defRPr kumimoji="1" sz="1800" kern="1200">
        <a:solidFill>
          <a:schemeClr val="tx1"/>
        </a:solidFill>
        <a:latin typeface="+mn-lt"/>
        <a:ea typeface="+mn-ea"/>
        <a:cs typeface="+mn-cs"/>
      </a:defRPr>
    </a:lvl8pPr>
    <a:lvl9pPr marL="3656490" algn="l" defTabSz="457061"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71" d="100"/>
          <a:sy n="71" d="100"/>
        </p:scale>
        <p:origin x="-1109" y="24"/>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keikokiyokawa:Desktop:&#20840;&#22269;&#23398;&#20250;:&#20241;&#20250;&#20250;&#21729;&#12450;&#12531;&#12465;&#12540;&#12488;&#35519;&#26619;&#12288;&#38598;&#35336;&#34920;25.3.31.xls"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Macintosh%20HD:Users:keikokiyokawa:Desktop:&#20241;&#20250;&#20250;&#21729;&#12450;&#12531;&#12465;&#12540;&#12488;&#35519;&#26619;&#12288;&#38598;&#35336;&#34920;25.3.31.xls"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Macintosh%20HD:Users:keikokiyokawa:Desktop:&#20840;&#22269;&#23398;&#20250;:&#20241;&#20250;&#20250;&#21729;&#12450;&#12531;&#12465;&#12540;&#12488;&#35519;&#26619;&#12288;&#38598;&#35336;&#34920;25.3.31.xls" TargetMode="Externa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oleObject" Target="Macintosh%20HD:Users:keikokiyokawa:Dropbox:&#20250;&#21729;&#12521;&#12452;&#12501;&#12469;&#12509;&#12540;&#12488;&#37096;:&#12522;&#12459;&#12524;&#12531;&#12488;:&#20241;&#20250;&#20250;&#21729;&#12450;&#12531;&#12465;&#12540;&#12488;&#35519;&#26619;&#12288;&#38598;&#35336;&#34920;25.3.31.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Macintosh%20HD:Users:keikokiyokawa:Desktop:&#20241;&#20250;&#20250;&#21729;&#12450;&#12531;&#12465;&#12540;&#12488;&#35519;&#26619;&#12288;&#38598;&#35336;&#34920;25.3.31.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Macintosh%20HD:Users:keikokiyokawa:Dropbox:&#20250;&#21729;&#12521;&#12452;&#12501;&#12469;&#12509;&#12540;&#12488;&#37096;:&#12522;&#12459;&#12524;&#12531;&#12488;:&#20241;&#20250;&#20250;&#21729;&#12450;&#12531;&#12465;&#12540;&#12488;&#35519;&#26619;&#12288;&#38598;&#35336;&#34920;25.3.31.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Macintosh%20HD:Users:keikokiyokawa:Desktop:&#20840;&#22269;&#23398;&#20250;:&#20241;&#20250;&#20250;&#21729;&#12450;&#12531;&#12465;&#12540;&#12488;&#35519;&#26619;&#12288;&#38598;&#35336;&#34920;25.3.31.xls"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Macintosh%20HD:Users:keikokiyokawa:Desktop:&#20241;&#20250;&#20250;&#21729;&#12450;&#12531;&#12465;&#12540;&#12488;&#35519;&#26619;&#12288;&#38598;&#35336;&#34920;25.3.31.xls"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Macintosh%20HD:Users:keikokiyokawa:Desktop:&#20840;&#22269;&#23398;&#20250;:&#20241;&#20250;&#20250;&#21729;&#12450;&#12531;&#12465;&#12540;&#12488;&#35519;&#26619;&#12288;&#38598;&#35336;&#34920;25.3.31.xls"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Macintosh%20HD:Users:keikokiyokawa:Desktop:&#20241;&#20250;&#20250;&#21729;&#12450;&#12531;&#12465;&#12540;&#12488;&#35519;&#26619;&#12288;&#38598;&#35336;&#34920;25.3.31.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6.2107698563344402E-2"/>
          <c:y val="0.130760109407286"/>
          <c:w val="0.85509824847206894"/>
          <c:h val="0.56428656252218301"/>
        </c:manualLayout>
      </c:layout>
      <c:barChart>
        <c:barDir val="col"/>
        <c:grouping val="stacked"/>
        <c:varyColors val="0"/>
        <c:ser>
          <c:idx val="0"/>
          <c:order val="0"/>
          <c:tx>
            <c:strRef>
              <c:f>データ集計!$G$11</c:f>
              <c:strCache>
                <c:ptCount val="1"/>
                <c:pt idx="0">
                  <c:v>男</c:v>
                </c:pt>
              </c:strCache>
            </c:strRef>
          </c:tx>
          <c:invertIfNegative val="0"/>
          <c:dLbls>
            <c:dLbl>
              <c:idx val="3"/>
              <c:delete val="1"/>
            </c:dLbl>
            <c:txPr>
              <a:bodyPr/>
              <a:lstStyle/>
              <a:p>
                <a:pPr>
                  <a:defRPr sz="1800"/>
                </a:pPr>
                <a:endParaRPr lang="ja-JP"/>
              </a:p>
            </c:txPr>
            <c:showLegendKey val="0"/>
            <c:showVal val="1"/>
            <c:showCatName val="0"/>
            <c:showSerName val="0"/>
            <c:showPercent val="0"/>
            <c:showBubbleSize val="0"/>
            <c:showLeaderLines val="0"/>
          </c:dLbls>
          <c:cat>
            <c:strRef>
              <c:f>データ集計!$F$12:$F$16</c:f>
              <c:strCache>
                <c:ptCount val="5"/>
                <c:pt idx="0">
                  <c:v>20歳代</c:v>
                </c:pt>
                <c:pt idx="1">
                  <c:v>30歳代</c:v>
                </c:pt>
                <c:pt idx="2">
                  <c:v>40歳代</c:v>
                </c:pt>
                <c:pt idx="3">
                  <c:v>50歳代</c:v>
                </c:pt>
                <c:pt idx="4">
                  <c:v>60歳代以上</c:v>
                </c:pt>
              </c:strCache>
            </c:strRef>
          </c:cat>
          <c:val>
            <c:numRef>
              <c:f>データ集計!$G$12:$G$16</c:f>
              <c:numCache>
                <c:formatCode>General</c:formatCode>
                <c:ptCount val="5"/>
                <c:pt idx="0">
                  <c:v>3</c:v>
                </c:pt>
                <c:pt idx="1">
                  <c:v>12</c:v>
                </c:pt>
                <c:pt idx="2">
                  <c:v>4</c:v>
                </c:pt>
                <c:pt idx="3">
                  <c:v>0</c:v>
                </c:pt>
                <c:pt idx="4">
                  <c:v>1</c:v>
                </c:pt>
              </c:numCache>
            </c:numRef>
          </c:val>
        </c:ser>
        <c:ser>
          <c:idx val="1"/>
          <c:order val="1"/>
          <c:tx>
            <c:strRef>
              <c:f>データ集計!$H$11</c:f>
              <c:strCache>
                <c:ptCount val="1"/>
                <c:pt idx="0">
                  <c:v>女</c:v>
                </c:pt>
              </c:strCache>
            </c:strRef>
          </c:tx>
          <c:invertIfNegative val="0"/>
          <c:dLbls>
            <c:txPr>
              <a:bodyPr/>
              <a:lstStyle/>
              <a:p>
                <a:pPr>
                  <a:defRPr sz="1800"/>
                </a:pPr>
                <a:endParaRPr lang="ja-JP"/>
              </a:p>
            </c:txPr>
            <c:showLegendKey val="0"/>
            <c:showVal val="1"/>
            <c:showCatName val="0"/>
            <c:showSerName val="0"/>
            <c:showPercent val="0"/>
            <c:showBubbleSize val="0"/>
            <c:showLeaderLines val="0"/>
          </c:dLbls>
          <c:cat>
            <c:strRef>
              <c:f>データ集計!$F$12:$F$16</c:f>
              <c:strCache>
                <c:ptCount val="5"/>
                <c:pt idx="0">
                  <c:v>20歳代</c:v>
                </c:pt>
                <c:pt idx="1">
                  <c:v>30歳代</c:v>
                </c:pt>
                <c:pt idx="2">
                  <c:v>40歳代</c:v>
                </c:pt>
                <c:pt idx="3">
                  <c:v>50歳代</c:v>
                </c:pt>
                <c:pt idx="4">
                  <c:v>60歳代以上</c:v>
                </c:pt>
              </c:strCache>
            </c:strRef>
          </c:cat>
          <c:val>
            <c:numRef>
              <c:f>データ集計!$H$12:$H$16</c:f>
              <c:numCache>
                <c:formatCode>General</c:formatCode>
                <c:ptCount val="5"/>
                <c:pt idx="0">
                  <c:v>10</c:v>
                </c:pt>
                <c:pt idx="1">
                  <c:v>58</c:v>
                </c:pt>
                <c:pt idx="2">
                  <c:v>21</c:v>
                </c:pt>
                <c:pt idx="3">
                  <c:v>3</c:v>
                </c:pt>
                <c:pt idx="4">
                  <c:v>1</c:v>
                </c:pt>
              </c:numCache>
            </c:numRef>
          </c:val>
        </c:ser>
        <c:ser>
          <c:idx val="2"/>
          <c:order val="2"/>
          <c:tx>
            <c:strRef>
              <c:f>データ集計!$I$11</c:f>
              <c:strCache>
                <c:ptCount val="1"/>
                <c:pt idx="0">
                  <c:v>不明</c:v>
                </c:pt>
              </c:strCache>
            </c:strRef>
          </c:tx>
          <c:invertIfNegative val="0"/>
          <c:dLbls>
            <c:dLbl>
              <c:idx val="0"/>
              <c:delete val="1"/>
            </c:dLbl>
            <c:dLbl>
              <c:idx val="2"/>
              <c:delete val="1"/>
            </c:dLbl>
            <c:dLbl>
              <c:idx val="3"/>
              <c:delete val="1"/>
            </c:dLbl>
            <c:dLbl>
              <c:idx val="4"/>
              <c:delete val="1"/>
            </c:dLbl>
            <c:showLegendKey val="0"/>
            <c:showVal val="1"/>
            <c:showCatName val="0"/>
            <c:showSerName val="0"/>
            <c:showPercent val="0"/>
            <c:showBubbleSize val="0"/>
            <c:showLeaderLines val="0"/>
          </c:dLbls>
          <c:cat>
            <c:strRef>
              <c:f>データ集計!$F$12:$F$16</c:f>
              <c:strCache>
                <c:ptCount val="5"/>
                <c:pt idx="0">
                  <c:v>20歳代</c:v>
                </c:pt>
                <c:pt idx="1">
                  <c:v>30歳代</c:v>
                </c:pt>
                <c:pt idx="2">
                  <c:v>40歳代</c:v>
                </c:pt>
                <c:pt idx="3">
                  <c:v>50歳代</c:v>
                </c:pt>
                <c:pt idx="4">
                  <c:v>60歳代以上</c:v>
                </c:pt>
              </c:strCache>
            </c:strRef>
          </c:cat>
          <c:val>
            <c:numRef>
              <c:f>データ集計!$I$12:$I$16</c:f>
              <c:numCache>
                <c:formatCode>General</c:formatCode>
                <c:ptCount val="5"/>
                <c:pt idx="0">
                  <c:v>0</c:v>
                </c:pt>
                <c:pt idx="1">
                  <c:v>1</c:v>
                </c:pt>
                <c:pt idx="2">
                  <c:v>0</c:v>
                </c:pt>
                <c:pt idx="3">
                  <c:v>0</c:v>
                </c:pt>
                <c:pt idx="4">
                  <c:v>0</c:v>
                </c:pt>
              </c:numCache>
            </c:numRef>
          </c:val>
        </c:ser>
        <c:dLbls>
          <c:showLegendKey val="0"/>
          <c:showVal val="1"/>
          <c:showCatName val="0"/>
          <c:showSerName val="0"/>
          <c:showPercent val="0"/>
          <c:showBubbleSize val="0"/>
        </c:dLbls>
        <c:gapWidth val="150"/>
        <c:overlap val="100"/>
        <c:axId val="48278144"/>
        <c:axId val="48296320"/>
      </c:barChart>
      <c:catAx>
        <c:axId val="48278144"/>
        <c:scaling>
          <c:orientation val="minMax"/>
        </c:scaling>
        <c:delete val="0"/>
        <c:axPos val="b"/>
        <c:majorTickMark val="out"/>
        <c:minorTickMark val="none"/>
        <c:tickLblPos val="nextTo"/>
        <c:txPr>
          <a:bodyPr/>
          <a:lstStyle/>
          <a:p>
            <a:pPr>
              <a:defRPr sz="1400" cap="none"/>
            </a:pPr>
            <a:endParaRPr lang="ja-JP"/>
          </a:p>
        </c:txPr>
        <c:crossAx val="48296320"/>
        <c:crosses val="autoZero"/>
        <c:auto val="1"/>
        <c:lblAlgn val="ctr"/>
        <c:lblOffset val="100"/>
        <c:noMultiLvlLbl val="0"/>
      </c:catAx>
      <c:valAx>
        <c:axId val="48296320"/>
        <c:scaling>
          <c:orientation val="minMax"/>
        </c:scaling>
        <c:delete val="0"/>
        <c:axPos val="l"/>
        <c:majorGridlines/>
        <c:title>
          <c:tx>
            <c:rich>
              <a:bodyPr rot="0" vert="horz" anchor="ctr" anchorCtr="1"/>
              <a:lstStyle/>
              <a:p>
                <a:pPr>
                  <a:defRPr sz="1200"/>
                </a:pPr>
                <a:r>
                  <a:rPr lang="ja-JP" altLang="en-US" sz="1200" dirty="0" smtClean="0"/>
                  <a:t>（名）</a:t>
                </a:r>
                <a:endParaRPr lang="en-US" altLang="ja-JP" sz="1200" dirty="0" smtClean="0"/>
              </a:p>
            </c:rich>
          </c:tx>
          <c:layout>
            <c:manualLayout>
              <c:xMode val="edge"/>
              <c:yMode val="edge"/>
              <c:x val="3.7776168677598101E-2"/>
              <c:y val="3.8772954292883501E-2"/>
            </c:manualLayout>
          </c:layout>
          <c:overlay val="0"/>
        </c:title>
        <c:numFmt formatCode="General" sourceLinked="1"/>
        <c:majorTickMark val="out"/>
        <c:minorTickMark val="none"/>
        <c:tickLblPos val="nextTo"/>
        <c:txPr>
          <a:bodyPr/>
          <a:lstStyle/>
          <a:p>
            <a:pPr>
              <a:defRPr sz="1400"/>
            </a:pPr>
            <a:endParaRPr lang="ja-JP"/>
          </a:p>
        </c:txPr>
        <c:crossAx val="48278144"/>
        <c:crosses val="autoZero"/>
        <c:crossBetween val="between"/>
      </c:valAx>
    </c:plotArea>
    <c:legend>
      <c:legendPos val="t"/>
      <c:layout>
        <c:manualLayout>
          <c:xMode val="edge"/>
          <c:yMode val="edge"/>
          <c:x val="0.40459404118020498"/>
          <c:y val="3.79147485386402E-2"/>
          <c:w val="0.34445979219349399"/>
          <c:h val="9.7262110660645398E-2"/>
        </c:manualLayout>
      </c:layout>
      <c:overlay val="0"/>
      <c:txPr>
        <a:bodyPr/>
        <a:lstStyle/>
        <a:p>
          <a:pPr>
            <a:defRPr sz="1400"/>
          </a:pPr>
          <a:endParaRPr lang="ja-JP"/>
        </a:p>
      </c:txPr>
    </c:legend>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8408916598804301"/>
          <c:y val="0.10153716508180199"/>
          <c:w val="0.62957646473922302"/>
          <c:h val="0.84196880839500099"/>
        </c:manualLayout>
      </c:layout>
      <c:pieChart>
        <c:varyColors val="1"/>
        <c:ser>
          <c:idx val="0"/>
          <c:order val="0"/>
          <c:dLbls>
            <c:dLbl>
              <c:idx val="0"/>
              <c:layout>
                <c:manualLayout>
                  <c:x val="-0.231799337984158"/>
                  <c:y val="8.5231785370508795E-2"/>
                </c:manualLayout>
              </c:layout>
              <c:tx>
                <c:rich>
                  <a:bodyPr/>
                  <a:lstStyle/>
                  <a:p>
                    <a:r>
                      <a:rPr lang="ja-JP" altLang="en-US" sz="2000" dirty="0">
                        <a:solidFill>
                          <a:srgbClr val="000000"/>
                        </a:solidFill>
                      </a:rPr>
                      <a:t>受けたいと</a:t>
                    </a:r>
                    <a:r>
                      <a:rPr lang="ja-JP" altLang="en-US" sz="2000" dirty="0" smtClean="0">
                        <a:solidFill>
                          <a:srgbClr val="000000"/>
                        </a:solidFill>
                      </a:rPr>
                      <a:t>思う</a:t>
                    </a:r>
                    <a:endParaRPr lang="en-US" altLang="ja-JP" sz="2000" dirty="0" smtClean="0">
                      <a:solidFill>
                        <a:srgbClr val="000000"/>
                      </a:solidFill>
                    </a:endParaRPr>
                  </a:p>
                  <a:p>
                    <a:r>
                      <a:rPr lang="en-US" altLang="ja-JP" sz="2000" dirty="0" smtClean="0">
                        <a:solidFill>
                          <a:srgbClr val="000000"/>
                        </a:solidFill>
                      </a:rPr>
                      <a:t>52</a:t>
                    </a:r>
                    <a:r>
                      <a:rPr lang="ja-JP" altLang="en-US" sz="2000" dirty="0" smtClean="0">
                        <a:solidFill>
                          <a:srgbClr val="000000"/>
                        </a:solidFill>
                      </a:rPr>
                      <a:t>名</a:t>
                    </a:r>
                    <a:endParaRPr lang="en-US" altLang="ja-JP" sz="2000" dirty="0" smtClean="0">
                      <a:solidFill>
                        <a:srgbClr val="000000"/>
                      </a:solidFill>
                    </a:endParaRPr>
                  </a:p>
                  <a:p>
                    <a:r>
                      <a:rPr lang="en-US" altLang="ja-JP" sz="2000" dirty="0" smtClean="0">
                        <a:solidFill>
                          <a:srgbClr val="000000"/>
                        </a:solidFill>
                      </a:rPr>
                      <a:t>46%</a:t>
                    </a:r>
                    <a:endParaRPr lang="ja-JP" altLang="en-US" dirty="0">
                      <a:solidFill>
                        <a:srgbClr val="000000"/>
                      </a:solidFill>
                    </a:endParaRPr>
                  </a:p>
                </c:rich>
              </c:tx>
              <c:dLblPos val="bestFit"/>
              <c:showLegendKey val="0"/>
              <c:showVal val="1"/>
              <c:showCatName val="1"/>
              <c:showSerName val="0"/>
              <c:showPercent val="0"/>
              <c:showBubbleSize val="0"/>
              <c:separator>
</c:separator>
            </c:dLbl>
            <c:dLbl>
              <c:idx val="1"/>
              <c:tx>
                <c:rich>
                  <a:bodyPr/>
                  <a:lstStyle/>
                  <a:p>
                    <a:r>
                      <a:rPr lang="ja-JP" altLang="en-US" sz="2000" dirty="0">
                        <a:solidFill>
                          <a:srgbClr val="000000"/>
                        </a:solidFill>
                      </a:rPr>
                      <a:t>受けたいと</a:t>
                    </a:r>
                    <a:r>
                      <a:rPr lang="ja-JP" altLang="en-US" sz="2000" dirty="0" smtClean="0">
                        <a:solidFill>
                          <a:srgbClr val="000000"/>
                        </a:solidFill>
                      </a:rPr>
                      <a:t>思わない</a:t>
                    </a:r>
                    <a:r>
                      <a:rPr lang="en-US" altLang="ja-JP" sz="2000" dirty="0" smtClean="0">
                        <a:solidFill>
                          <a:srgbClr val="000000"/>
                        </a:solidFill>
                      </a:rPr>
                      <a:t> 54</a:t>
                    </a:r>
                    <a:r>
                      <a:rPr lang="ja-JP" altLang="en-US" sz="2000" dirty="0" smtClean="0">
                        <a:solidFill>
                          <a:srgbClr val="000000"/>
                        </a:solidFill>
                      </a:rPr>
                      <a:t>名</a:t>
                    </a:r>
                    <a:endParaRPr lang="en-US" altLang="ja-JP" sz="2000" dirty="0" smtClean="0">
                      <a:solidFill>
                        <a:srgbClr val="000000"/>
                      </a:solidFill>
                    </a:endParaRPr>
                  </a:p>
                  <a:p>
                    <a:r>
                      <a:rPr lang="en-US" altLang="ja-JP" sz="2000" dirty="0" smtClean="0">
                        <a:solidFill>
                          <a:srgbClr val="000000"/>
                        </a:solidFill>
                      </a:rPr>
                      <a:t>47%</a:t>
                    </a:r>
                    <a:endParaRPr lang="ja-JP" altLang="en-US" dirty="0">
                      <a:solidFill>
                        <a:srgbClr val="000000"/>
                      </a:solidFill>
                    </a:endParaRPr>
                  </a:p>
                </c:rich>
              </c:tx>
              <c:dLblPos val="bestFit"/>
              <c:showLegendKey val="0"/>
              <c:showVal val="1"/>
              <c:showCatName val="1"/>
              <c:showSerName val="1"/>
              <c:showPercent val="1"/>
              <c:showBubbleSize val="0"/>
              <c:separator>
</c:separator>
            </c:dLbl>
            <c:dLbl>
              <c:idx val="2"/>
              <c:tx>
                <c:rich>
                  <a:bodyPr/>
                  <a:lstStyle/>
                  <a:p>
                    <a:r>
                      <a:rPr lang="ja-JP" altLang="en-US" sz="2000" dirty="0">
                        <a:solidFill>
                          <a:srgbClr val="000000"/>
                        </a:solidFill>
                      </a:rPr>
                      <a:t>内容に</a:t>
                    </a:r>
                    <a:r>
                      <a:rPr lang="ja-JP" altLang="en-US" sz="2000" dirty="0" smtClean="0">
                        <a:solidFill>
                          <a:srgbClr val="000000"/>
                        </a:solidFill>
                      </a:rPr>
                      <a:t>よる</a:t>
                    </a:r>
                    <a:r>
                      <a:rPr lang="en-US" altLang="ja-JP" sz="2000" dirty="0" smtClean="0">
                        <a:solidFill>
                          <a:srgbClr val="000000"/>
                        </a:solidFill>
                      </a:rPr>
                      <a:t> 1</a:t>
                    </a:r>
                    <a:r>
                      <a:rPr lang="ja-JP" altLang="en-US" sz="2000" dirty="0" smtClean="0">
                        <a:solidFill>
                          <a:srgbClr val="000000"/>
                        </a:solidFill>
                      </a:rPr>
                      <a:t>名</a:t>
                    </a:r>
                    <a:endParaRPr lang="en-US" altLang="ja-JP" sz="2000" dirty="0" smtClean="0">
                      <a:solidFill>
                        <a:srgbClr val="000000"/>
                      </a:solidFill>
                    </a:endParaRPr>
                  </a:p>
                  <a:p>
                    <a:r>
                      <a:rPr lang="en-US" altLang="ja-JP" sz="2000" dirty="0" smtClean="0">
                        <a:solidFill>
                          <a:srgbClr val="000000"/>
                        </a:solidFill>
                      </a:rPr>
                      <a:t>1%</a:t>
                    </a:r>
                    <a:endParaRPr lang="en-US" altLang="ja-JP" dirty="0"/>
                  </a:p>
                </c:rich>
              </c:tx>
              <c:dLblPos val="bestFit"/>
              <c:showLegendKey val="0"/>
              <c:showVal val="1"/>
              <c:showCatName val="1"/>
              <c:showSerName val="0"/>
              <c:showPercent val="0"/>
              <c:showBubbleSize val="0"/>
              <c:separator>
</c:separator>
            </c:dLbl>
            <c:dLbl>
              <c:idx val="3"/>
              <c:layout>
                <c:manualLayout>
                  <c:x val="0.131998646407091"/>
                  <c:y val="0"/>
                </c:manualLayout>
              </c:layout>
              <c:tx>
                <c:rich>
                  <a:bodyPr/>
                  <a:lstStyle/>
                  <a:p>
                    <a:r>
                      <a:rPr lang="ja-JP" altLang="en-US" sz="2000" dirty="0" smtClean="0">
                        <a:solidFill>
                          <a:srgbClr val="000000"/>
                        </a:solidFill>
                      </a:rPr>
                      <a:t>無回答　</a:t>
                    </a:r>
                    <a:endParaRPr lang="en-US" altLang="ja-JP" sz="2000" dirty="0" smtClean="0">
                      <a:solidFill>
                        <a:srgbClr val="000000"/>
                      </a:solidFill>
                    </a:endParaRPr>
                  </a:p>
                  <a:p>
                    <a:r>
                      <a:rPr lang="ja-JP" altLang="ja-JP" sz="2000" dirty="0" smtClean="0">
                        <a:solidFill>
                          <a:srgbClr val="000000"/>
                        </a:solidFill>
                      </a:rPr>
                      <a:t>7</a:t>
                    </a:r>
                    <a:r>
                      <a:rPr lang="ja-JP" altLang="en-US" sz="2000" dirty="0" smtClean="0">
                        <a:solidFill>
                          <a:srgbClr val="000000"/>
                        </a:solidFill>
                      </a:rPr>
                      <a:t>名</a:t>
                    </a:r>
                    <a:endParaRPr lang="en-US" altLang="ja-JP" sz="2000" dirty="0" smtClean="0">
                      <a:solidFill>
                        <a:srgbClr val="000000"/>
                      </a:solidFill>
                    </a:endParaRPr>
                  </a:p>
                  <a:p>
                    <a:r>
                      <a:rPr lang="en-US" altLang="ja-JP" sz="2000" dirty="0" smtClean="0">
                        <a:solidFill>
                          <a:srgbClr val="000000"/>
                        </a:solidFill>
                      </a:rPr>
                      <a:t>6%</a:t>
                    </a:r>
                    <a:endParaRPr lang="en-US" altLang="ja-JP" dirty="0"/>
                  </a:p>
                </c:rich>
              </c:tx>
              <c:dLblPos val="bestFit"/>
              <c:showLegendKey val="0"/>
              <c:showVal val="1"/>
              <c:showCatName val="1"/>
              <c:showSerName val="0"/>
              <c:showPercent val="0"/>
              <c:showBubbleSize val="0"/>
              <c:separator>
</c:separator>
            </c:dLbl>
            <c:spPr>
              <a:solidFill>
                <a:schemeClr val="bg1"/>
              </a:solidFill>
              <a:ln>
                <a:solidFill>
                  <a:srgbClr val="000000"/>
                </a:solidFill>
              </a:ln>
            </c:spPr>
            <c:txPr>
              <a:bodyPr/>
              <a:lstStyle/>
              <a:p>
                <a:pPr>
                  <a:defRPr sz="2000">
                    <a:solidFill>
                      <a:srgbClr val="000000"/>
                    </a:solidFill>
                  </a:defRPr>
                </a:pPr>
                <a:endParaRPr lang="ja-JP"/>
              </a:p>
            </c:txPr>
            <c:dLblPos val="bestFit"/>
            <c:showLegendKey val="0"/>
            <c:showVal val="1"/>
            <c:showCatName val="1"/>
            <c:showSerName val="0"/>
            <c:showPercent val="0"/>
            <c:showBubbleSize val="0"/>
            <c:separator>
</c:separator>
            <c:showLeaderLines val="1"/>
          </c:dLbls>
          <c:cat>
            <c:strRef>
              <c:f>データ集計!$A$99:$A$102</c:f>
              <c:strCache>
                <c:ptCount val="4"/>
                <c:pt idx="0">
                  <c:v>受けたいと思う</c:v>
                </c:pt>
                <c:pt idx="1">
                  <c:v>受けたいと思わない</c:v>
                </c:pt>
                <c:pt idx="2">
                  <c:v>内容による</c:v>
                </c:pt>
                <c:pt idx="3">
                  <c:v>無回答</c:v>
                </c:pt>
              </c:strCache>
            </c:strRef>
          </c:cat>
          <c:val>
            <c:numRef>
              <c:f>データ集計!$B$99:$B$102</c:f>
              <c:numCache>
                <c:formatCode>General</c:formatCode>
                <c:ptCount val="4"/>
                <c:pt idx="0">
                  <c:v>52</c:v>
                </c:pt>
                <c:pt idx="1">
                  <c:v>54</c:v>
                </c:pt>
                <c:pt idx="2">
                  <c:v>1</c:v>
                </c:pt>
                <c:pt idx="3">
                  <c:v>7</c:v>
                </c:pt>
              </c:numCache>
            </c:numRef>
          </c:val>
        </c:ser>
        <c:dLbls>
          <c:showLegendKey val="0"/>
          <c:showVal val="1"/>
          <c:showCatName val="1"/>
          <c:showSerName val="0"/>
          <c:showPercent val="0"/>
          <c:showBubbleSize val="0"/>
          <c:showLeaderLines val="1"/>
        </c:dLbls>
        <c:firstSliceAng val="0"/>
      </c:pieChart>
    </c:plotArea>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24467596237970299"/>
          <c:y val="7.3877371932602104E-2"/>
          <c:w val="0.52667552493438297"/>
          <c:h val="0.87136419767047402"/>
        </c:manualLayout>
      </c:layout>
      <c:pieChart>
        <c:varyColors val="1"/>
        <c:ser>
          <c:idx val="0"/>
          <c:order val="0"/>
          <c:dLbls>
            <c:dLbl>
              <c:idx val="0"/>
              <c:tx>
                <c:rich>
                  <a:bodyPr/>
                  <a:lstStyle/>
                  <a:p>
                    <a:r>
                      <a:rPr lang="ja-JP" altLang="en-US" dirty="0"/>
                      <a:t>復職への不安
</a:t>
                    </a:r>
                    <a:r>
                      <a:rPr lang="en-US" altLang="ja-JP" dirty="0" smtClean="0"/>
                      <a:t>7</a:t>
                    </a:r>
                    <a:r>
                      <a:rPr lang="ja-JP" altLang="en-US" dirty="0" smtClean="0"/>
                      <a:t>名</a:t>
                    </a:r>
                    <a:r>
                      <a:rPr lang="en-US" altLang="ja-JP" dirty="0" smtClean="0"/>
                      <a:t>,14%</a:t>
                    </a:r>
                  </a:p>
                </c:rich>
              </c:tx>
              <c:dLblPos val="bestFit"/>
              <c:showLegendKey val="0"/>
              <c:showVal val="1"/>
              <c:showCatName val="1"/>
              <c:showSerName val="0"/>
              <c:showPercent val="0"/>
              <c:showBubbleSize val="0"/>
              <c:separator>
</c:separator>
            </c:dLbl>
            <c:dLbl>
              <c:idx val="1"/>
              <c:layout>
                <c:manualLayout>
                  <c:x val="-0.113803587051619"/>
                  <c:y val="1.99315092411139E-2"/>
                </c:manualLayout>
              </c:layout>
              <c:tx>
                <c:rich>
                  <a:bodyPr/>
                  <a:lstStyle/>
                  <a:p>
                    <a:r>
                      <a:rPr lang="ja-JP" altLang="en-US" sz="2000" dirty="0" smtClean="0"/>
                      <a:t>復職支援や</a:t>
                    </a:r>
                    <a:r>
                      <a:rPr lang="en-US" altLang="ja-JP" sz="2000" dirty="0" smtClean="0"/>
                      <a:t/>
                    </a:r>
                    <a:br>
                      <a:rPr lang="en-US" altLang="ja-JP" sz="2000" dirty="0" smtClean="0"/>
                    </a:br>
                    <a:r>
                      <a:rPr lang="ja-JP" altLang="en-US" sz="2000" dirty="0" smtClean="0"/>
                      <a:t>研修会等（託児付きなど）の</a:t>
                    </a:r>
                    <a:endParaRPr lang="en-US" altLang="ja-JP" sz="2000" dirty="0" smtClean="0"/>
                  </a:p>
                  <a:p>
                    <a:r>
                      <a:rPr lang="ja-JP" altLang="en-US" sz="2000" dirty="0" smtClean="0"/>
                      <a:t>継続</a:t>
                    </a:r>
                    <a:r>
                      <a:rPr lang="ja-JP" altLang="en-US" sz="2000" dirty="0"/>
                      <a:t>・</a:t>
                    </a:r>
                    <a:r>
                      <a:rPr lang="ja-JP" altLang="en-US" sz="2000" dirty="0" smtClean="0"/>
                      <a:t>増加</a:t>
                    </a:r>
                    <a:r>
                      <a:rPr lang="ja-JP" altLang="en-US" sz="2000" dirty="0"/>
                      <a:t>
</a:t>
                    </a:r>
                    <a:r>
                      <a:rPr lang="en-US" altLang="ja-JP" sz="2000" dirty="0" smtClean="0"/>
                      <a:t>9</a:t>
                    </a:r>
                    <a:r>
                      <a:rPr lang="ja-JP" altLang="en-US" sz="2000" dirty="0" smtClean="0"/>
                      <a:t>名</a:t>
                    </a:r>
                    <a:r>
                      <a:rPr lang="en-US" altLang="ja-JP" sz="2000" dirty="0" smtClean="0"/>
                      <a:t>,19%</a:t>
                    </a:r>
                    <a:endParaRPr lang="en-US" altLang="ja-JP" dirty="0"/>
                  </a:p>
                </c:rich>
              </c:tx>
              <c:dLblPos val="bestFit"/>
              <c:showLegendKey val="0"/>
              <c:showVal val="1"/>
              <c:showCatName val="1"/>
              <c:showSerName val="0"/>
              <c:showPercent val="0"/>
              <c:showBubbleSize val="0"/>
              <c:separator>
</c:separator>
            </c:dLbl>
            <c:dLbl>
              <c:idx val="2"/>
              <c:layout>
                <c:manualLayout>
                  <c:x val="-0.10969488188976401"/>
                  <c:y val="-0.125433450186588"/>
                </c:manualLayout>
              </c:layout>
              <c:tx>
                <c:rich>
                  <a:bodyPr/>
                  <a:lstStyle/>
                  <a:p>
                    <a:r>
                      <a:rPr lang="ja-JP" altLang="en-US" sz="2000" dirty="0" smtClean="0"/>
                      <a:t>情報提供の</a:t>
                    </a:r>
                    <a:r>
                      <a:rPr lang="en-US" altLang="ja-JP" sz="2000" dirty="0" smtClean="0"/>
                      <a:t/>
                    </a:r>
                    <a:br>
                      <a:rPr lang="en-US" altLang="ja-JP" sz="2000" dirty="0" smtClean="0"/>
                    </a:br>
                    <a:r>
                      <a:rPr lang="ja-JP" altLang="en-US" sz="2000" dirty="0" smtClean="0"/>
                      <a:t>継続</a:t>
                    </a:r>
                    <a:r>
                      <a:rPr lang="ja-JP" altLang="en-US" sz="2000" dirty="0"/>
                      <a:t>、工夫
</a:t>
                    </a:r>
                    <a:r>
                      <a:rPr lang="en-US" altLang="ja-JP" sz="2000" dirty="0" smtClean="0"/>
                      <a:t>10</a:t>
                    </a:r>
                    <a:r>
                      <a:rPr lang="ja-JP" altLang="en-US" sz="2000" dirty="0" smtClean="0"/>
                      <a:t>名</a:t>
                    </a:r>
                    <a:r>
                      <a:rPr lang="en-US" altLang="ja-JP" sz="2000" dirty="0" smtClean="0"/>
                      <a:t>,21%</a:t>
                    </a:r>
                    <a:endParaRPr lang="en-US" altLang="ja-JP" dirty="0"/>
                  </a:p>
                </c:rich>
              </c:tx>
              <c:dLblPos val="bestFit"/>
              <c:showLegendKey val="0"/>
              <c:showVal val="1"/>
              <c:showCatName val="1"/>
              <c:showSerName val="0"/>
              <c:showPercent val="0"/>
              <c:showBubbleSize val="0"/>
              <c:separator>
</c:separator>
            </c:dLbl>
            <c:dLbl>
              <c:idx val="3"/>
              <c:tx>
                <c:rich>
                  <a:bodyPr/>
                  <a:lstStyle/>
                  <a:p>
                    <a:r>
                      <a:rPr lang="ja-JP" altLang="en-US" dirty="0"/>
                      <a:t>メリットがない
</a:t>
                    </a:r>
                    <a:r>
                      <a:rPr lang="en-US" altLang="ja-JP" dirty="0" smtClean="0"/>
                      <a:t>8</a:t>
                    </a:r>
                    <a:r>
                      <a:rPr lang="ja-JP" altLang="en-US" dirty="0" smtClean="0"/>
                      <a:t>名</a:t>
                    </a:r>
                    <a:r>
                      <a:rPr lang="en-US" altLang="ja-JP" dirty="0" smtClean="0"/>
                      <a:t>,17%</a:t>
                    </a:r>
                    <a:endParaRPr lang="ja-JP" altLang="en-US" dirty="0"/>
                  </a:p>
                </c:rich>
              </c:tx>
              <c:dLblPos val="bestFit"/>
              <c:showLegendKey val="0"/>
              <c:showVal val="1"/>
              <c:showCatName val="1"/>
              <c:showSerName val="0"/>
              <c:showPercent val="0"/>
              <c:showBubbleSize val="0"/>
              <c:separator>
</c:separator>
            </c:dLbl>
            <c:dLbl>
              <c:idx val="4"/>
              <c:tx>
                <c:rich>
                  <a:bodyPr/>
                  <a:lstStyle/>
                  <a:p>
                    <a:r>
                      <a:rPr lang="ja-JP" altLang="en-US" dirty="0"/>
                      <a:t>会費が高い
</a:t>
                    </a:r>
                    <a:r>
                      <a:rPr lang="en-US" altLang="ja-JP" dirty="0" smtClean="0"/>
                      <a:t>5</a:t>
                    </a:r>
                    <a:r>
                      <a:rPr lang="ja-JP" altLang="en-US" dirty="0" smtClean="0"/>
                      <a:t>名</a:t>
                    </a:r>
                    <a:r>
                      <a:rPr lang="en-US" altLang="ja-JP" dirty="0" smtClean="0"/>
                      <a:t>,10%</a:t>
                    </a:r>
                    <a:endParaRPr lang="ja-JP" altLang="en-US" dirty="0"/>
                  </a:p>
                </c:rich>
              </c:tx>
              <c:dLblPos val="bestFit"/>
              <c:showLegendKey val="0"/>
              <c:showVal val="1"/>
              <c:showCatName val="1"/>
              <c:showSerName val="0"/>
              <c:showPercent val="0"/>
              <c:showBubbleSize val="0"/>
              <c:separator>
</c:separator>
            </c:dLbl>
            <c:dLbl>
              <c:idx val="5"/>
              <c:tx>
                <c:rich>
                  <a:bodyPr/>
                  <a:lstStyle/>
                  <a:p>
                    <a:r>
                      <a:rPr lang="ja-JP" altLang="en-US" sz="2000" dirty="0"/>
                      <a:t>夫婦で入会しているため</a:t>
                    </a:r>
                    <a:r>
                      <a:rPr lang="ja-JP" altLang="en-US" sz="2000" dirty="0" smtClean="0"/>
                      <a:t>、割引などの工夫が</a:t>
                    </a:r>
                    <a:endParaRPr lang="en-US" altLang="ja-JP" sz="2000" dirty="0" smtClean="0"/>
                  </a:p>
                  <a:p>
                    <a:r>
                      <a:rPr lang="ja-JP" altLang="en-US" sz="2000" dirty="0" smtClean="0"/>
                      <a:t>欲しい</a:t>
                    </a:r>
                    <a:r>
                      <a:rPr lang="ja-JP" altLang="en-US" sz="2000" dirty="0"/>
                      <a:t>
</a:t>
                    </a:r>
                    <a:r>
                      <a:rPr lang="en-US" altLang="ja-JP" sz="2000" dirty="0" smtClean="0"/>
                      <a:t>2</a:t>
                    </a:r>
                    <a:r>
                      <a:rPr lang="ja-JP" altLang="en-US" sz="2000" dirty="0" smtClean="0"/>
                      <a:t>名</a:t>
                    </a:r>
                    <a:r>
                      <a:rPr lang="en-US" altLang="ja-JP" sz="2000" dirty="0" smtClean="0"/>
                      <a:t>,4%</a:t>
                    </a:r>
                    <a:endParaRPr lang="en-US" altLang="ja-JP" dirty="0"/>
                  </a:p>
                </c:rich>
              </c:tx>
              <c:dLblPos val="bestFit"/>
              <c:showLegendKey val="0"/>
              <c:showVal val="1"/>
              <c:showCatName val="1"/>
              <c:showSerName val="0"/>
              <c:showPercent val="0"/>
              <c:showBubbleSize val="0"/>
              <c:separator>
</c:separator>
            </c:dLbl>
            <c:dLbl>
              <c:idx val="6"/>
              <c:tx>
                <c:rich>
                  <a:bodyPr/>
                  <a:lstStyle/>
                  <a:p>
                    <a:r>
                      <a:rPr lang="ja-JP" altLang="en-US" dirty="0"/>
                      <a:t>その他
</a:t>
                    </a:r>
                    <a:r>
                      <a:rPr lang="en-US" altLang="ja-JP" dirty="0" smtClean="0"/>
                      <a:t>7</a:t>
                    </a:r>
                    <a:r>
                      <a:rPr lang="ja-JP" altLang="en-US" dirty="0" smtClean="0"/>
                      <a:t>名</a:t>
                    </a:r>
                    <a:r>
                      <a:rPr lang="en-US" altLang="ja-JP" dirty="0" smtClean="0"/>
                      <a:t>,14%</a:t>
                    </a:r>
                    <a:endParaRPr lang="ja-JP" altLang="en-US" dirty="0"/>
                  </a:p>
                </c:rich>
              </c:tx>
              <c:dLblPos val="bestFit"/>
              <c:showLegendKey val="0"/>
              <c:showVal val="1"/>
              <c:showCatName val="1"/>
              <c:showSerName val="0"/>
              <c:showPercent val="0"/>
              <c:showBubbleSize val="0"/>
              <c:separator>
</c:separator>
            </c:dLbl>
            <c:spPr>
              <a:solidFill>
                <a:schemeClr val="bg1"/>
              </a:solidFill>
              <a:ln>
                <a:solidFill>
                  <a:srgbClr val="000000"/>
                </a:solidFill>
              </a:ln>
            </c:spPr>
            <c:txPr>
              <a:bodyPr/>
              <a:lstStyle/>
              <a:p>
                <a:pPr>
                  <a:defRPr sz="2000"/>
                </a:pPr>
                <a:endParaRPr lang="ja-JP"/>
              </a:p>
            </c:txPr>
            <c:dLblPos val="bestFit"/>
            <c:showLegendKey val="0"/>
            <c:showVal val="1"/>
            <c:showCatName val="1"/>
            <c:showSerName val="0"/>
            <c:showPercent val="0"/>
            <c:showBubbleSize val="0"/>
            <c:separator>
</c:separator>
            <c:showLeaderLines val="1"/>
          </c:dLbls>
          <c:cat>
            <c:strRef>
              <c:f>データ集計!$A$107:$A$113</c:f>
              <c:strCache>
                <c:ptCount val="7"/>
                <c:pt idx="0">
                  <c:v>復職への不安</c:v>
                </c:pt>
                <c:pt idx="1">
                  <c:v>復職支援や研修会等（託児付きなど）の継続・増加</c:v>
                </c:pt>
                <c:pt idx="2">
                  <c:v>情報提供の継続、工夫</c:v>
                </c:pt>
                <c:pt idx="3">
                  <c:v>メリットがない</c:v>
                </c:pt>
                <c:pt idx="4">
                  <c:v>会費が高い</c:v>
                </c:pt>
                <c:pt idx="5">
                  <c:v>夫婦で入会しているため、割引などの工夫が欲しい</c:v>
                </c:pt>
                <c:pt idx="6">
                  <c:v>その他</c:v>
                </c:pt>
              </c:strCache>
            </c:strRef>
          </c:cat>
          <c:val>
            <c:numRef>
              <c:f>データ集計!$B$107:$B$113</c:f>
              <c:numCache>
                <c:formatCode>General</c:formatCode>
                <c:ptCount val="7"/>
                <c:pt idx="0">
                  <c:v>7</c:v>
                </c:pt>
                <c:pt idx="1">
                  <c:v>9</c:v>
                </c:pt>
                <c:pt idx="2">
                  <c:v>10</c:v>
                </c:pt>
                <c:pt idx="3">
                  <c:v>8</c:v>
                </c:pt>
                <c:pt idx="4">
                  <c:v>5</c:v>
                </c:pt>
                <c:pt idx="5">
                  <c:v>2</c:v>
                </c:pt>
                <c:pt idx="6">
                  <c:v>7</c:v>
                </c:pt>
              </c:numCache>
            </c:numRef>
          </c:val>
        </c:ser>
        <c:dLbls>
          <c:showLegendKey val="0"/>
          <c:showVal val="1"/>
          <c:showCatName val="1"/>
          <c:showSerName val="0"/>
          <c:showPercent val="0"/>
          <c:showBubbleSize val="0"/>
          <c:showLeaderLines val="1"/>
        </c:dLbls>
        <c:firstSliceAng val="0"/>
      </c:pieChart>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pieChart>
        <c:varyColors val="1"/>
        <c:ser>
          <c:idx val="0"/>
          <c:order val="0"/>
          <c:tx>
            <c:strRef>
              <c:f>Sheet1!$B$1</c:f>
              <c:strCache>
                <c:ptCount val="1"/>
                <c:pt idx="0">
                  <c:v>売上高</c:v>
                </c:pt>
              </c:strCache>
            </c:strRef>
          </c:tx>
          <c:dLbls>
            <c:dLbl>
              <c:idx val="0"/>
              <c:layout>
                <c:manualLayout>
                  <c:x val="8.6815174440678905E-2"/>
                  <c:y val="0"/>
                </c:manualLayout>
              </c:layout>
              <c:tx>
                <c:rich>
                  <a:bodyPr/>
                  <a:lstStyle/>
                  <a:p>
                    <a:r>
                      <a:rPr lang="ja-JP" altLang="en-US" dirty="0" smtClean="0"/>
                      <a:t>男</a:t>
                    </a:r>
                    <a:r>
                      <a:rPr lang="en-US" altLang="ja-JP" dirty="0" smtClean="0"/>
                      <a:t>    20</a:t>
                    </a:r>
                    <a:r>
                      <a:rPr lang="ja-JP" altLang="en-US" dirty="0" smtClean="0"/>
                      <a:t>名</a:t>
                    </a:r>
                    <a:r>
                      <a:rPr lang="en-US" altLang="ja-JP" dirty="0" smtClean="0"/>
                      <a:t> </a:t>
                    </a:r>
                    <a:r>
                      <a:rPr lang="en-US" altLang="ja-JP" dirty="0"/>
                      <a:t>17%</a:t>
                    </a:r>
                    <a:endParaRPr lang="ja-JP" altLang="en-US" dirty="0"/>
                  </a:p>
                </c:rich>
              </c:tx>
              <c:showLegendKey val="0"/>
              <c:showVal val="1"/>
              <c:showCatName val="1"/>
              <c:showSerName val="0"/>
              <c:showPercent val="1"/>
              <c:showBubbleSize val="0"/>
            </c:dLbl>
            <c:dLbl>
              <c:idx val="1"/>
              <c:layout>
                <c:manualLayout>
                  <c:x val="0.18898656765590399"/>
                  <c:y val="-0.12564173551698299"/>
                </c:manualLayout>
              </c:layout>
              <c:tx>
                <c:rich>
                  <a:bodyPr/>
                  <a:lstStyle/>
                  <a:p>
                    <a:r>
                      <a:rPr lang="ja-JP" altLang="en-US" dirty="0" smtClean="0"/>
                      <a:t>女</a:t>
                    </a:r>
                    <a:r>
                      <a:rPr lang="en-US" altLang="ja-JP" dirty="0" smtClean="0"/>
                      <a:t/>
                    </a:r>
                    <a:br>
                      <a:rPr lang="en-US" altLang="ja-JP" dirty="0" smtClean="0"/>
                    </a:br>
                    <a:r>
                      <a:rPr lang="en-US" altLang="ja-JP" dirty="0" smtClean="0"/>
                      <a:t>93</a:t>
                    </a:r>
                    <a:r>
                      <a:rPr lang="ja-JP" altLang="en-US" dirty="0" smtClean="0"/>
                      <a:t>名</a:t>
                    </a:r>
                    <a:r>
                      <a:rPr lang="en-US" altLang="ja-JP" dirty="0" smtClean="0"/>
                      <a:t> </a:t>
                    </a:r>
                    <a:r>
                      <a:rPr lang="en-US" altLang="ja-JP" dirty="0"/>
                      <a:t>82%</a:t>
                    </a:r>
                  </a:p>
                </c:rich>
              </c:tx>
              <c:showLegendKey val="0"/>
              <c:showVal val="1"/>
              <c:showCatName val="1"/>
              <c:showSerName val="0"/>
              <c:showPercent val="1"/>
              <c:showBubbleSize val="0"/>
            </c:dLbl>
            <c:dLbl>
              <c:idx val="2"/>
              <c:layout/>
              <c:tx>
                <c:rich>
                  <a:bodyPr/>
                  <a:lstStyle/>
                  <a:p>
                    <a:r>
                      <a:rPr lang="ja-JP" altLang="en-US" dirty="0" smtClean="0"/>
                      <a:t>不明</a:t>
                    </a:r>
                    <a:r>
                      <a:rPr lang="en-US" altLang="ja-JP" dirty="0" smtClean="0"/>
                      <a:t>   1</a:t>
                    </a:r>
                    <a:r>
                      <a:rPr lang="ja-JP" altLang="en-US" dirty="0" smtClean="0"/>
                      <a:t>名</a:t>
                    </a:r>
                    <a:r>
                      <a:rPr lang="en-US" altLang="ja-JP" dirty="0" smtClean="0"/>
                      <a:t> 1</a:t>
                    </a:r>
                    <a:r>
                      <a:rPr lang="en-US" altLang="ja-JP" dirty="0"/>
                      <a:t>%</a:t>
                    </a:r>
                    <a:endParaRPr lang="ja-JP" altLang="en-US" dirty="0"/>
                  </a:p>
                </c:rich>
              </c:tx>
              <c:showLegendKey val="0"/>
              <c:showVal val="1"/>
              <c:showCatName val="1"/>
              <c:showSerName val="0"/>
              <c:showPercent val="1"/>
              <c:showBubbleSize val="0"/>
            </c:dLbl>
            <c:spPr>
              <a:solidFill>
                <a:schemeClr val="bg1"/>
              </a:solidFill>
              <a:ln>
                <a:solidFill>
                  <a:schemeClr val="tx1"/>
                </a:solidFill>
              </a:ln>
            </c:spPr>
            <c:showLegendKey val="0"/>
            <c:showVal val="1"/>
            <c:showCatName val="1"/>
            <c:showSerName val="0"/>
            <c:showPercent val="1"/>
            <c:showBubbleSize val="0"/>
            <c:showLeaderLines val="1"/>
          </c:dLbls>
          <c:cat>
            <c:strRef>
              <c:f>Sheet1!$A$2:$A$4</c:f>
              <c:strCache>
                <c:ptCount val="3"/>
                <c:pt idx="0">
                  <c:v>男</c:v>
                </c:pt>
                <c:pt idx="1">
                  <c:v>女</c:v>
                </c:pt>
                <c:pt idx="2">
                  <c:v>不明</c:v>
                </c:pt>
              </c:strCache>
            </c:strRef>
          </c:cat>
          <c:val>
            <c:numRef>
              <c:f>Sheet1!$B$2:$B$4</c:f>
              <c:numCache>
                <c:formatCode>General</c:formatCode>
                <c:ptCount val="3"/>
                <c:pt idx="0">
                  <c:v>20</c:v>
                </c:pt>
                <c:pt idx="1">
                  <c:v>93</c:v>
                </c:pt>
                <c:pt idx="2">
                  <c:v>1</c:v>
                </c:pt>
              </c:numCache>
            </c:numRef>
          </c:val>
        </c:ser>
        <c:dLbls>
          <c:showLegendKey val="0"/>
          <c:showVal val="1"/>
          <c:showCatName val="1"/>
          <c:showSerName val="0"/>
          <c:showPercent val="0"/>
          <c:showBubbleSize val="0"/>
          <c:showLeaderLines val="1"/>
        </c:dLbls>
        <c:firstSliceAng val="0"/>
      </c:pieChart>
    </c:plotArea>
    <c:plotVisOnly val="1"/>
    <c:dispBlanksAs val="gap"/>
    <c:showDLblsOverMax val="0"/>
  </c:chart>
  <c:txPr>
    <a:bodyPr/>
    <a:lstStyle/>
    <a:p>
      <a:pPr>
        <a:defRPr sz="1800"/>
      </a:pPr>
      <a:endParaRPr lang="ja-JP"/>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7.59406140572704E-2"/>
          <c:y val="0.122952036665139"/>
          <c:w val="0.80071091871709998"/>
          <c:h val="0.78443814303618198"/>
        </c:manualLayout>
      </c:layout>
      <c:barChart>
        <c:barDir val="col"/>
        <c:grouping val="stacked"/>
        <c:varyColors val="0"/>
        <c:ser>
          <c:idx val="0"/>
          <c:order val="0"/>
          <c:tx>
            <c:strRef>
              <c:f>データ集計!$G$35</c:f>
              <c:strCache>
                <c:ptCount val="1"/>
                <c:pt idx="0">
                  <c:v>男</c:v>
                </c:pt>
              </c:strCache>
            </c:strRef>
          </c:tx>
          <c:invertIfNegative val="0"/>
          <c:dLbls>
            <c:txPr>
              <a:bodyPr/>
              <a:lstStyle/>
              <a:p>
                <a:pPr>
                  <a:defRPr sz="1800"/>
                </a:pPr>
                <a:endParaRPr lang="ja-JP"/>
              </a:p>
            </c:txPr>
            <c:showLegendKey val="0"/>
            <c:showVal val="1"/>
            <c:showCatName val="0"/>
            <c:showSerName val="0"/>
            <c:showPercent val="0"/>
            <c:showBubbleSize val="0"/>
            <c:showLeaderLines val="0"/>
          </c:dLbls>
          <c:cat>
            <c:strRef>
              <c:f>データ集計!$F$36:$F$37</c:f>
              <c:strCache>
                <c:ptCount val="2"/>
                <c:pt idx="0">
                  <c:v>既婚</c:v>
                </c:pt>
                <c:pt idx="1">
                  <c:v>未婚</c:v>
                </c:pt>
              </c:strCache>
            </c:strRef>
          </c:cat>
          <c:val>
            <c:numRef>
              <c:f>データ集計!$G$36:$G$37</c:f>
              <c:numCache>
                <c:formatCode>General</c:formatCode>
                <c:ptCount val="2"/>
                <c:pt idx="0">
                  <c:v>13</c:v>
                </c:pt>
                <c:pt idx="1">
                  <c:v>7</c:v>
                </c:pt>
              </c:numCache>
            </c:numRef>
          </c:val>
        </c:ser>
        <c:ser>
          <c:idx val="1"/>
          <c:order val="1"/>
          <c:tx>
            <c:strRef>
              <c:f>データ集計!$H$35</c:f>
              <c:strCache>
                <c:ptCount val="1"/>
                <c:pt idx="0">
                  <c:v>女</c:v>
                </c:pt>
              </c:strCache>
            </c:strRef>
          </c:tx>
          <c:invertIfNegative val="0"/>
          <c:dLbls>
            <c:txPr>
              <a:bodyPr/>
              <a:lstStyle/>
              <a:p>
                <a:pPr>
                  <a:defRPr sz="1800"/>
                </a:pPr>
                <a:endParaRPr lang="ja-JP"/>
              </a:p>
            </c:txPr>
            <c:showLegendKey val="0"/>
            <c:showVal val="1"/>
            <c:showCatName val="0"/>
            <c:showSerName val="0"/>
            <c:showPercent val="0"/>
            <c:showBubbleSize val="0"/>
            <c:showLeaderLines val="0"/>
          </c:dLbls>
          <c:cat>
            <c:strRef>
              <c:f>データ集計!$F$36:$F$37</c:f>
              <c:strCache>
                <c:ptCount val="2"/>
                <c:pt idx="0">
                  <c:v>既婚</c:v>
                </c:pt>
                <c:pt idx="1">
                  <c:v>未婚</c:v>
                </c:pt>
              </c:strCache>
            </c:strRef>
          </c:cat>
          <c:val>
            <c:numRef>
              <c:f>データ集計!$H$36:$H$37</c:f>
              <c:numCache>
                <c:formatCode>General</c:formatCode>
                <c:ptCount val="2"/>
                <c:pt idx="0">
                  <c:v>80</c:v>
                </c:pt>
                <c:pt idx="1">
                  <c:v>13</c:v>
                </c:pt>
              </c:numCache>
            </c:numRef>
          </c:val>
        </c:ser>
        <c:ser>
          <c:idx val="2"/>
          <c:order val="2"/>
          <c:tx>
            <c:strRef>
              <c:f>データ集計!$I$35</c:f>
              <c:strCache>
                <c:ptCount val="1"/>
                <c:pt idx="0">
                  <c:v>不明</c:v>
                </c:pt>
              </c:strCache>
            </c:strRef>
          </c:tx>
          <c:invertIfNegative val="0"/>
          <c:dLbls>
            <c:txPr>
              <a:bodyPr/>
              <a:lstStyle/>
              <a:p>
                <a:pPr>
                  <a:defRPr sz="1200"/>
                </a:pPr>
                <a:endParaRPr lang="ja-JP"/>
              </a:p>
            </c:txPr>
            <c:showLegendKey val="0"/>
            <c:showVal val="1"/>
            <c:showCatName val="0"/>
            <c:showSerName val="0"/>
            <c:showPercent val="0"/>
            <c:showBubbleSize val="0"/>
            <c:showLeaderLines val="0"/>
          </c:dLbls>
          <c:cat>
            <c:strRef>
              <c:f>データ集計!$F$36:$F$37</c:f>
              <c:strCache>
                <c:ptCount val="2"/>
                <c:pt idx="0">
                  <c:v>既婚</c:v>
                </c:pt>
                <c:pt idx="1">
                  <c:v>未婚</c:v>
                </c:pt>
              </c:strCache>
            </c:strRef>
          </c:cat>
          <c:val>
            <c:numRef>
              <c:f>データ集計!$I$36:$I$37</c:f>
              <c:numCache>
                <c:formatCode>General</c:formatCode>
                <c:ptCount val="2"/>
                <c:pt idx="0">
                  <c:v>0</c:v>
                </c:pt>
                <c:pt idx="1">
                  <c:v>1</c:v>
                </c:pt>
              </c:numCache>
            </c:numRef>
          </c:val>
        </c:ser>
        <c:dLbls>
          <c:showLegendKey val="0"/>
          <c:showVal val="1"/>
          <c:showCatName val="0"/>
          <c:showSerName val="0"/>
          <c:showPercent val="0"/>
          <c:showBubbleSize val="0"/>
        </c:dLbls>
        <c:gapWidth val="150"/>
        <c:overlap val="100"/>
        <c:axId val="61512320"/>
        <c:axId val="61518208"/>
      </c:barChart>
      <c:catAx>
        <c:axId val="61512320"/>
        <c:scaling>
          <c:orientation val="minMax"/>
        </c:scaling>
        <c:delete val="0"/>
        <c:axPos val="b"/>
        <c:majorTickMark val="out"/>
        <c:minorTickMark val="none"/>
        <c:tickLblPos val="nextTo"/>
        <c:txPr>
          <a:bodyPr/>
          <a:lstStyle/>
          <a:p>
            <a:pPr>
              <a:defRPr sz="1400"/>
            </a:pPr>
            <a:endParaRPr lang="ja-JP"/>
          </a:p>
        </c:txPr>
        <c:crossAx val="61518208"/>
        <c:crosses val="autoZero"/>
        <c:auto val="1"/>
        <c:lblAlgn val="ctr"/>
        <c:lblOffset val="100"/>
        <c:noMultiLvlLbl val="0"/>
      </c:catAx>
      <c:valAx>
        <c:axId val="61518208"/>
        <c:scaling>
          <c:orientation val="minMax"/>
        </c:scaling>
        <c:delete val="0"/>
        <c:axPos val="l"/>
        <c:majorGridlines/>
        <c:title>
          <c:tx>
            <c:rich>
              <a:bodyPr rot="0" vert="horz"/>
              <a:lstStyle/>
              <a:p>
                <a:pPr>
                  <a:defRPr sz="1400"/>
                </a:pPr>
                <a:r>
                  <a:rPr lang="ja-JP" altLang="en-US" sz="1400" dirty="0" smtClean="0"/>
                  <a:t>（名）</a:t>
                </a:r>
                <a:endParaRPr lang="en-US" altLang="ja-JP" sz="1400" dirty="0" smtClean="0"/>
              </a:p>
            </c:rich>
          </c:tx>
          <c:layout>
            <c:manualLayout>
              <c:xMode val="edge"/>
              <c:yMode val="edge"/>
              <c:x val="7.6625810177160594E-2"/>
              <c:y val="2.84742083513287E-2"/>
            </c:manualLayout>
          </c:layout>
          <c:overlay val="0"/>
        </c:title>
        <c:numFmt formatCode="General" sourceLinked="1"/>
        <c:majorTickMark val="out"/>
        <c:minorTickMark val="none"/>
        <c:tickLblPos val="nextTo"/>
        <c:txPr>
          <a:bodyPr/>
          <a:lstStyle/>
          <a:p>
            <a:pPr>
              <a:defRPr sz="1400"/>
            </a:pPr>
            <a:endParaRPr lang="ja-JP"/>
          </a:p>
        </c:txPr>
        <c:crossAx val="61512320"/>
        <c:crosses val="autoZero"/>
        <c:crossBetween val="between"/>
      </c:valAx>
    </c:plotArea>
    <c:legend>
      <c:legendPos val="t"/>
      <c:layout>
        <c:manualLayout>
          <c:xMode val="edge"/>
          <c:yMode val="edge"/>
          <c:x val="0.51983023330589495"/>
          <c:y val="3.3701998701013501E-2"/>
          <c:w val="0.34445971205178799"/>
          <c:h val="9.7262110660645398E-2"/>
        </c:manualLayout>
      </c:layout>
      <c:overlay val="0"/>
      <c:txPr>
        <a:bodyPr/>
        <a:lstStyle/>
        <a:p>
          <a:pPr>
            <a:defRPr sz="1400"/>
          </a:pPr>
          <a:endParaRPr lang="ja-JP"/>
        </a:p>
      </c:txPr>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6.5038322369032703E-2"/>
          <c:y val="9.2350882295945999E-2"/>
          <c:w val="0.80494214323699298"/>
          <c:h val="0.81958855198721103"/>
        </c:manualLayout>
      </c:layout>
      <c:barChart>
        <c:barDir val="col"/>
        <c:grouping val="stacked"/>
        <c:varyColors val="0"/>
        <c:ser>
          <c:idx val="0"/>
          <c:order val="0"/>
          <c:tx>
            <c:strRef>
              <c:f>データ集計!$G$40</c:f>
              <c:strCache>
                <c:ptCount val="1"/>
                <c:pt idx="0">
                  <c:v>男</c:v>
                </c:pt>
              </c:strCache>
            </c:strRef>
          </c:tx>
          <c:invertIfNegative val="0"/>
          <c:dLbls>
            <c:dLbl>
              <c:idx val="2"/>
              <c:delete val="1"/>
            </c:dLbl>
            <c:txPr>
              <a:bodyPr/>
              <a:lstStyle/>
              <a:p>
                <a:pPr>
                  <a:defRPr sz="1800"/>
                </a:pPr>
                <a:endParaRPr lang="ja-JP"/>
              </a:p>
            </c:txPr>
            <c:showLegendKey val="0"/>
            <c:showVal val="1"/>
            <c:showCatName val="0"/>
            <c:showSerName val="0"/>
            <c:showPercent val="0"/>
            <c:showBubbleSize val="0"/>
            <c:showLeaderLines val="0"/>
          </c:dLbls>
          <c:cat>
            <c:strRef>
              <c:f>データ集計!$F$41:$F$43</c:f>
              <c:strCache>
                <c:ptCount val="3"/>
                <c:pt idx="0">
                  <c:v>働いている</c:v>
                </c:pt>
                <c:pt idx="1">
                  <c:v>働いていない</c:v>
                </c:pt>
                <c:pt idx="2">
                  <c:v>無回答</c:v>
                </c:pt>
              </c:strCache>
            </c:strRef>
          </c:cat>
          <c:val>
            <c:numRef>
              <c:f>データ集計!$G$41:$G$43</c:f>
              <c:numCache>
                <c:formatCode>General</c:formatCode>
                <c:ptCount val="3"/>
                <c:pt idx="0">
                  <c:v>14</c:v>
                </c:pt>
                <c:pt idx="1">
                  <c:v>6</c:v>
                </c:pt>
                <c:pt idx="2">
                  <c:v>0</c:v>
                </c:pt>
              </c:numCache>
            </c:numRef>
          </c:val>
        </c:ser>
        <c:ser>
          <c:idx val="1"/>
          <c:order val="1"/>
          <c:tx>
            <c:strRef>
              <c:f>データ集計!$H$40</c:f>
              <c:strCache>
                <c:ptCount val="1"/>
                <c:pt idx="0">
                  <c:v>女</c:v>
                </c:pt>
              </c:strCache>
            </c:strRef>
          </c:tx>
          <c:invertIfNegative val="0"/>
          <c:dLbls>
            <c:txPr>
              <a:bodyPr/>
              <a:lstStyle/>
              <a:p>
                <a:pPr>
                  <a:defRPr sz="1800"/>
                </a:pPr>
                <a:endParaRPr lang="ja-JP"/>
              </a:p>
            </c:txPr>
            <c:showLegendKey val="0"/>
            <c:showVal val="1"/>
            <c:showCatName val="0"/>
            <c:showSerName val="0"/>
            <c:showPercent val="0"/>
            <c:showBubbleSize val="0"/>
            <c:showLeaderLines val="0"/>
          </c:dLbls>
          <c:cat>
            <c:strRef>
              <c:f>データ集計!$F$41:$F$43</c:f>
              <c:strCache>
                <c:ptCount val="3"/>
                <c:pt idx="0">
                  <c:v>働いている</c:v>
                </c:pt>
                <c:pt idx="1">
                  <c:v>働いていない</c:v>
                </c:pt>
                <c:pt idx="2">
                  <c:v>無回答</c:v>
                </c:pt>
              </c:strCache>
            </c:strRef>
          </c:cat>
          <c:val>
            <c:numRef>
              <c:f>データ集計!$H$41:$H$43</c:f>
              <c:numCache>
                <c:formatCode>General</c:formatCode>
                <c:ptCount val="3"/>
                <c:pt idx="0">
                  <c:v>37</c:v>
                </c:pt>
                <c:pt idx="1">
                  <c:v>54</c:v>
                </c:pt>
                <c:pt idx="2">
                  <c:v>2</c:v>
                </c:pt>
              </c:numCache>
            </c:numRef>
          </c:val>
        </c:ser>
        <c:ser>
          <c:idx val="2"/>
          <c:order val="2"/>
          <c:tx>
            <c:strRef>
              <c:f>データ集計!$I$40</c:f>
              <c:strCache>
                <c:ptCount val="1"/>
                <c:pt idx="0">
                  <c:v>不明</c:v>
                </c:pt>
              </c:strCache>
            </c:strRef>
          </c:tx>
          <c:invertIfNegative val="0"/>
          <c:dLbls>
            <c:dLbl>
              <c:idx val="2"/>
              <c:delete val="1"/>
            </c:dLbl>
            <c:txPr>
              <a:bodyPr/>
              <a:lstStyle/>
              <a:p>
                <a:pPr>
                  <a:defRPr sz="1200"/>
                </a:pPr>
                <a:endParaRPr lang="ja-JP"/>
              </a:p>
            </c:txPr>
            <c:showLegendKey val="0"/>
            <c:showVal val="1"/>
            <c:showCatName val="0"/>
            <c:showSerName val="0"/>
            <c:showPercent val="0"/>
            <c:showBubbleSize val="0"/>
            <c:showLeaderLines val="0"/>
          </c:dLbls>
          <c:cat>
            <c:strRef>
              <c:f>データ集計!$F$41:$F$43</c:f>
              <c:strCache>
                <c:ptCount val="3"/>
                <c:pt idx="0">
                  <c:v>働いている</c:v>
                </c:pt>
                <c:pt idx="1">
                  <c:v>働いていない</c:v>
                </c:pt>
                <c:pt idx="2">
                  <c:v>無回答</c:v>
                </c:pt>
              </c:strCache>
            </c:strRef>
          </c:cat>
          <c:val>
            <c:numRef>
              <c:f>データ集計!$I$41:$I$43</c:f>
              <c:numCache>
                <c:formatCode>General</c:formatCode>
                <c:ptCount val="3"/>
                <c:pt idx="0">
                  <c:v>1</c:v>
                </c:pt>
                <c:pt idx="1">
                  <c:v>0</c:v>
                </c:pt>
                <c:pt idx="2">
                  <c:v>0</c:v>
                </c:pt>
              </c:numCache>
            </c:numRef>
          </c:val>
        </c:ser>
        <c:dLbls>
          <c:showLegendKey val="0"/>
          <c:showVal val="1"/>
          <c:showCatName val="0"/>
          <c:showSerName val="0"/>
          <c:showPercent val="0"/>
          <c:showBubbleSize val="0"/>
        </c:dLbls>
        <c:gapWidth val="55"/>
        <c:overlap val="100"/>
        <c:axId val="64838656"/>
        <c:axId val="64848640"/>
      </c:barChart>
      <c:catAx>
        <c:axId val="64838656"/>
        <c:scaling>
          <c:orientation val="minMax"/>
        </c:scaling>
        <c:delete val="0"/>
        <c:axPos val="b"/>
        <c:numFmt formatCode="General" sourceLinked="1"/>
        <c:majorTickMark val="none"/>
        <c:minorTickMark val="none"/>
        <c:tickLblPos val="nextTo"/>
        <c:txPr>
          <a:bodyPr/>
          <a:lstStyle/>
          <a:p>
            <a:pPr>
              <a:defRPr sz="1400"/>
            </a:pPr>
            <a:endParaRPr lang="ja-JP"/>
          </a:p>
        </c:txPr>
        <c:crossAx val="64848640"/>
        <c:crosses val="autoZero"/>
        <c:auto val="1"/>
        <c:lblAlgn val="ctr"/>
        <c:lblOffset val="100"/>
        <c:noMultiLvlLbl val="0"/>
      </c:catAx>
      <c:valAx>
        <c:axId val="64848640"/>
        <c:scaling>
          <c:orientation val="minMax"/>
        </c:scaling>
        <c:delete val="0"/>
        <c:axPos val="l"/>
        <c:majorGridlines/>
        <c:title>
          <c:tx>
            <c:rich>
              <a:bodyPr rot="0" vert="horz"/>
              <a:lstStyle/>
              <a:p>
                <a:pPr>
                  <a:defRPr sz="1200"/>
                </a:pPr>
                <a:r>
                  <a:rPr lang="ja-JP" altLang="en-US" sz="1200" dirty="0" smtClean="0"/>
                  <a:t>（名）</a:t>
                </a:r>
                <a:endParaRPr lang="ja-JP" altLang="en-US" sz="1200" dirty="0"/>
              </a:p>
            </c:rich>
          </c:tx>
          <c:layout>
            <c:manualLayout>
              <c:xMode val="edge"/>
              <c:yMode val="edge"/>
              <c:x val="4.9291201849312898E-2"/>
              <c:y val="1.7761890113711699E-3"/>
            </c:manualLayout>
          </c:layout>
          <c:overlay val="0"/>
        </c:title>
        <c:numFmt formatCode="General" sourceLinked="1"/>
        <c:majorTickMark val="none"/>
        <c:minorTickMark val="none"/>
        <c:tickLblPos val="nextTo"/>
        <c:txPr>
          <a:bodyPr/>
          <a:lstStyle/>
          <a:p>
            <a:pPr>
              <a:defRPr sz="1400"/>
            </a:pPr>
            <a:endParaRPr lang="ja-JP"/>
          </a:p>
        </c:txPr>
        <c:crossAx val="64838656"/>
        <c:crosses val="autoZero"/>
        <c:crossBetween val="between"/>
      </c:valAx>
    </c:plotArea>
    <c:legend>
      <c:legendPos val="r"/>
      <c:layout/>
      <c:overlay val="0"/>
      <c:txPr>
        <a:bodyPr/>
        <a:lstStyle/>
        <a:p>
          <a:pPr>
            <a:defRPr sz="1400"/>
          </a:pPr>
          <a:endParaRPr lang="ja-JP"/>
        </a:p>
      </c:txPr>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13137467191600999"/>
          <c:y val="0.110024606299213"/>
          <c:w val="0.68479068241469798"/>
          <c:h val="0.65017355643044605"/>
        </c:manualLayout>
      </c:layout>
      <c:barChart>
        <c:barDir val="col"/>
        <c:grouping val="stacked"/>
        <c:varyColors val="0"/>
        <c:ser>
          <c:idx val="0"/>
          <c:order val="0"/>
          <c:tx>
            <c:strRef>
              <c:f>データ集計!$G$24</c:f>
              <c:strCache>
                <c:ptCount val="1"/>
                <c:pt idx="0">
                  <c:v>男</c:v>
                </c:pt>
              </c:strCache>
            </c:strRef>
          </c:tx>
          <c:invertIfNegative val="0"/>
          <c:dLbls>
            <c:dLbl>
              <c:idx val="5"/>
              <c:delete val="1"/>
            </c:dLbl>
            <c:dLbl>
              <c:idx val="6"/>
              <c:delete val="1"/>
            </c:dLbl>
            <c:txPr>
              <a:bodyPr/>
              <a:lstStyle/>
              <a:p>
                <a:pPr>
                  <a:defRPr sz="1800"/>
                </a:pPr>
                <a:endParaRPr lang="ja-JP"/>
              </a:p>
            </c:txPr>
            <c:showLegendKey val="0"/>
            <c:showVal val="1"/>
            <c:showCatName val="0"/>
            <c:showSerName val="0"/>
            <c:showPercent val="0"/>
            <c:showBubbleSize val="0"/>
            <c:showLeaderLines val="0"/>
          </c:dLbls>
          <c:cat>
            <c:strRef>
              <c:f>データ集計!$F$25:$F$32</c:f>
              <c:strCache>
                <c:ptCount val="8"/>
                <c:pt idx="0">
                  <c:v>1-4年目</c:v>
                </c:pt>
                <c:pt idx="1">
                  <c:v>5-9年目</c:v>
                </c:pt>
                <c:pt idx="2">
                  <c:v>10-14年目</c:v>
                </c:pt>
                <c:pt idx="3">
                  <c:v>15-19年目</c:v>
                </c:pt>
                <c:pt idx="4">
                  <c:v>20-24年目</c:v>
                </c:pt>
                <c:pt idx="5">
                  <c:v>25-29年目</c:v>
                </c:pt>
                <c:pt idx="6">
                  <c:v>30-34年目</c:v>
                </c:pt>
                <c:pt idx="7">
                  <c:v>無回答</c:v>
                </c:pt>
              </c:strCache>
            </c:strRef>
          </c:cat>
          <c:val>
            <c:numRef>
              <c:f>データ集計!$G$25:$G$32</c:f>
              <c:numCache>
                <c:formatCode>General</c:formatCode>
                <c:ptCount val="8"/>
                <c:pt idx="0">
                  <c:v>3</c:v>
                </c:pt>
                <c:pt idx="1">
                  <c:v>7</c:v>
                </c:pt>
                <c:pt idx="2">
                  <c:v>5</c:v>
                </c:pt>
                <c:pt idx="3">
                  <c:v>7</c:v>
                </c:pt>
                <c:pt idx="4">
                  <c:v>1</c:v>
                </c:pt>
                <c:pt idx="5">
                  <c:v>0</c:v>
                </c:pt>
                <c:pt idx="6">
                  <c:v>0</c:v>
                </c:pt>
                <c:pt idx="7">
                  <c:v>1</c:v>
                </c:pt>
              </c:numCache>
            </c:numRef>
          </c:val>
        </c:ser>
        <c:ser>
          <c:idx val="1"/>
          <c:order val="1"/>
          <c:tx>
            <c:strRef>
              <c:f>データ集計!$H$24</c:f>
              <c:strCache>
                <c:ptCount val="1"/>
                <c:pt idx="0">
                  <c:v>女</c:v>
                </c:pt>
              </c:strCache>
            </c:strRef>
          </c:tx>
          <c:invertIfNegative val="0"/>
          <c:dLbls>
            <c:txPr>
              <a:bodyPr/>
              <a:lstStyle/>
              <a:p>
                <a:pPr>
                  <a:defRPr sz="1800"/>
                </a:pPr>
                <a:endParaRPr lang="ja-JP"/>
              </a:p>
            </c:txPr>
            <c:showLegendKey val="0"/>
            <c:showVal val="1"/>
            <c:showCatName val="0"/>
            <c:showSerName val="0"/>
            <c:showPercent val="0"/>
            <c:showBubbleSize val="0"/>
            <c:showLeaderLines val="0"/>
          </c:dLbls>
          <c:cat>
            <c:strRef>
              <c:f>データ集計!$F$25:$F$32</c:f>
              <c:strCache>
                <c:ptCount val="8"/>
                <c:pt idx="0">
                  <c:v>1-4年目</c:v>
                </c:pt>
                <c:pt idx="1">
                  <c:v>5-9年目</c:v>
                </c:pt>
                <c:pt idx="2">
                  <c:v>10-14年目</c:v>
                </c:pt>
                <c:pt idx="3">
                  <c:v>15-19年目</c:v>
                </c:pt>
                <c:pt idx="4">
                  <c:v>20-24年目</c:v>
                </c:pt>
                <c:pt idx="5">
                  <c:v>25-29年目</c:v>
                </c:pt>
                <c:pt idx="6">
                  <c:v>30-34年目</c:v>
                </c:pt>
                <c:pt idx="7">
                  <c:v>無回答</c:v>
                </c:pt>
              </c:strCache>
            </c:strRef>
          </c:cat>
          <c:val>
            <c:numRef>
              <c:f>データ集計!$H$25:$H$32</c:f>
              <c:numCache>
                <c:formatCode>General</c:formatCode>
                <c:ptCount val="8"/>
                <c:pt idx="0">
                  <c:v>9</c:v>
                </c:pt>
                <c:pt idx="1">
                  <c:v>31</c:v>
                </c:pt>
                <c:pt idx="2">
                  <c:v>32</c:v>
                </c:pt>
                <c:pt idx="3">
                  <c:v>3</c:v>
                </c:pt>
                <c:pt idx="4">
                  <c:v>5</c:v>
                </c:pt>
                <c:pt idx="5">
                  <c:v>4</c:v>
                </c:pt>
                <c:pt idx="6">
                  <c:v>1</c:v>
                </c:pt>
                <c:pt idx="7">
                  <c:v>4</c:v>
                </c:pt>
              </c:numCache>
            </c:numRef>
          </c:val>
        </c:ser>
        <c:ser>
          <c:idx val="2"/>
          <c:order val="2"/>
          <c:tx>
            <c:strRef>
              <c:f>データ集計!$I$24</c:f>
              <c:strCache>
                <c:ptCount val="1"/>
                <c:pt idx="0">
                  <c:v>不明</c:v>
                </c:pt>
              </c:strCache>
            </c:strRef>
          </c:tx>
          <c:invertIfNegative val="0"/>
          <c:dLbls>
            <c:dLbl>
              <c:idx val="0"/>
              <c:delete val="1"/>
            </c:dLbl>
            <c:dLbl>
              <c:idx val="1"/>
              <c:delete val="1"/>
            </c:dLbl>
            <c:dLbl>
              <c:idx val="3"/>
              <c:delete val="1"/>
            </c:dLbl>
            <c:dLbl>
              <c:idx val="4"/>
              <c:delete val="1"/>
            </c:dLbl>
            <c:dLbl>
              <c:idx val="5"/>
              <c:delete val="1"/>
            </c:dLbl>
            <c:dLbl>
              <c:idx val="6"/>
              <c:delete val="1"/>
            </c:dLbl>
            <c:dLbl>
              <c:idx val="7"/>
              <c:delete val="1"/>
            </c:dLbl>
            <c:showLegendKey val="0"/>
            <c:showVal val="1"/>
            <c:showCatName val="0"/>
            <c:showSerName val="0"/>
            <c:showPercent val="0"/>
            <c:showBubbleSize val="0"/>
            <c:showLeaderLines val="0"/>
          </c:dLbls>
          <c:cat>
            <c:strRef>
              <c:f>データ集計!$F$25:$F$32</c:f>
              <c:strCache>
                <c:ptCount val="8"/>
                <c:pt idx="0">
                  <c:v>1-4年目</c:v>
                </c:pt>
                <c:pt idx="1">
                  <c:v>5-9年目</c:v>
                </c:pt>
                <c:pt idx="2">
                  <c:v>10-14年目</c:v>
                </c:pt>
                <c:pt idx="3">
                  <c:v>15-19年目</c:v>
                </c:pt>
                <c:pt idx="4">
                  <c:v>20-24年目</c:v>
                </c:pt>
                <c:pt idx="5">
                  <c:v>25-29年目</c:v>
                </c:pt>
                <c:pt idx="6">
                  <c:v>30-34年目</c:v>
                </c:pt>
                <c:pt idx="7">
                  <c:v>無回答</c:v>
                </c:pt>
              </c:strCache>
            </c:strRef>
          </c:cat>
          <c:val>
            <c:numRef>
              <c:f>データ集計!$I$25:$I$32</c:f>
              <c:numCache>
                <c:formatCode>General</c:formatCode>
                <c:ptCount val="8"/>
                <c:pt idx="0">
                  <c:v>0</c:v>
                </c:pt>
                <c:pt idx="1">
                  <c:v>0</c:v>
                </c:pt>
                <c:pt idx="2">
                  <c:v>1</c:v>
                </c:pt>
                <c:pt idx="3">
                  <c:v>0</c:v>
                </c:pt>
                <c:pt idx="4">
                  <c:v>0</c:v>
                </c:pt>
                <c:pt idx="5">
                  <c:v>0</c:v>
                </c:pt>
                <c:pt idx="6">
                  <c:v>0</c:v>
                </c:pt>
                <c:pt idx="7">
                  <c:v>0</c:v>
                </c:pt>
              </c:numCache>
            </c:numRef>
          </c:val>
        </c:ser>
        <c:dLbls>
          <c:showLegendKey val="0"/>
          <c:showVal val="1"/>
          <c:showCatName val="0"/>
          <c:showSerName val="0"/>
          <c:showPercent val="0"/>
          <c:showBubbleSize val="0"/>
        </c:dLbls>
        <c:gapWidth val="150"/>
        <c:overlap val="100"/>
        <c:axId val="64875904"/>
        <c:axId val="64894080"/>
      </c:barChart>
      <c:catAx>
        <c:axId val="64875904"/>
        <c:scaling>
          <c:orientation val="minMax"/>
        </c:scaling>
        <c:delete val="0"/>
        <c:axPos val="b"/>
        <c:majorTickMark val="out"/>
        <c:minorTickMark val="none"/>
        <c:tickLblPos val="nextTo"/>
        <c:txPr>
          <a:bodyPr/>
          <a:lstStyle/>
          <a:p>
            <a:pPr>
              <a:defRPr sz="1400"/>
            </a:pPr>
            <a:endParaRPr lang="ja-JP"/>
          </a:p>
        </c:txPr>
        <c:crossAx val="64894080"/>
        <c:crosses val="autoZero"/>
        <c:auto val="1"/>
        <c:lblAlgn val="ctr"/>
        <c:lblOffset val="100"/>
        <c:noMultiLvlLbl val="0"/>
      </c:catAx>
      <c:valAx>
        <c:axId val="64894080"/>
        <c:scaling>
          <c:orientation val="minMax"/>
        </c:scaling>
        <c:delete val="0"/>
        <c:axPos val="l"/>
        <c:majorGridlines/>
        <c:title>
          <c:tx>
            <c:rich>
              <a:bodyPr rot="0" vert="horz" lIns="2" anchor="ctr" anchorCtr="0">
                <a:spAutoFit/>
              </a:bodyPr>
              <a:lstStyle/>
              <a:p>
                <a:pPr>
                  <a:defRPr sz="1400"/>
                </a:pPr>
                <a:r>
                  <a:rPr lang="ja-JP" altLang="en-US" sz="1400"/>
                  <a:t>（名）</a:t>
                </a:r>
              </a:p>
            </c:rich>
          </c:tx>
          <c:layout>
            <c:manualLayout>
              <c:xMode val="edge"/>
              <c:yMode val="edge"/>
              <c:x val="9.6285768668973801E-2"/>
              <c:y val="7.9143700787401607E-3"/>
            </c:manualLayout>
          </c:layout>
          <c:overlay val="0"/>
        </c:title>
        <c:numFmt formatCode="General" sourceLinked="1"/>
        <c:majorTickMark val="out"/>
        <c:minorTickMark val="none"/>
        <c:tickLblPos val="nextTo"/>
        <c:txPr>
          <a:bodyPr/>
          <a:lstStyle/>
          <a:p>
            <a:pPr>
              <a:defRPr sz="1400"/>
            </a:pPr>
            <a:endParaRPr lang="ja-JP"/>
          </a:p>
        </c:txPr>
        <c:crossAx val="64875904"/>
        <c:crosses val="autoZero"/>
        <c:crossBetween val="between"/>
      </c:valAx>
    </c:plotArea>
    <c:legend>
      <c:legendPos val="t"/>
      <c:layout/>
      <c:overlay val="0"/>
      <c:txPr>
        <a:bodyPr/>
        <a:lstStyle/>
        <a:p>
          <a:pPr>
            <a:defRPr sz="1400"/>
          </a:pPr>
          <a:endParaRPr lang="ja-JP"/>
        </a:p>
      </c:txPr>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2.00617283950617E-2"/>
          <c:y val="9.6739263167691894E-2"/>
          <c:w val="0.95987654320987703"/>
          <c:h val="0.86396041117043298"/>
        </c:manualLayout>
      </c:layout>
      <c:barChart>
        <c:barDir val="bar"/>
        <c:grouping val="stacked"/>
        <c:varyColors val="0"/>
        <c:ser>
          <c:idx val="0"/>
          <c:order val="0"/>
          <c:tx>
            <c:strRef>
              <c:f>データ集計!$A$47</c:f>
              <c:strCache>
                <c:ptCount val="1"/>
                <c:pt idx="0">
                  <c:v>出産・育児</c:v>
                </c:pt>
              </c:strCache>
            </c:strRef>
          </c:tx>
          <c:invertIfNegative val="0"/>
          <c:dLbls>
            <c:dLbl>
              <c:idx val="0"/>
              <c:layout/>
              <c:tx>
                <c:rich>
                  <a:bodyPr/>
                  <a:lstStyle/>
                  <a:p>
                    <a:pPr>
                      <a:defRPr sz="2000"/>
                    </a:pPr>
                    <a:r>
                      <a:rPr lang="ja-JP" altLang="en-US" sz="2000" dirty="0"/>
                      <a:t>出産・育児 </a:t>
                    </a:r>
                    <a:r>
                      <a:rPr lang="en-US" altLang="ja-JP" sz="2000" dirty="0" smtClean="0"/>
                      <a:t/>
                    </a:r>
                    <a:br>
                      <a:rPr lang="en-US" altLang="ja-JP" sz="2000" dirty="0" smtClean="0"/>
                    </a:br>
                    <a:r>
                      <a:rPr lang="en-US" altLang="ja-JP" sz="2000" dirty="0" smtClean="0"/>
                      <a:t>55</a:t>
                    </a:r>
                    <a:r>
                      <a:rPr lang="ja-JP" altLang="en-US" sz="2000" dirty="0" smtClean="0"/>
                      <a:t>名</a:t>
                    </a:r>
                    <a:endParaRPr lang="en-US" altLang="ja-JP" sz="2000" dirty="0" smtClean="0"/>
                  </a:p>
                  <a:p>
                    <a:pPr>
                      <a:defRPr sz="2000"/>
                    </a:pPr>
                    <a:r>
                      <a:rPr lang="en-US" altLang="ja-JP" sz="2000" dirty="0" smtClean="0"/>
                      <a:t>32%</a:t>
                    </a:r>
                    <a:endParaRPr lang="ja-JP" altLang="en-US" dirty="0"/>
                  </a:p>
                </c:rich>
              </c:tx>
              <c:spPr>
                <a:solidFill>
                  <a:schemeClr val="bg1"/>
                </a:solidFill>
                <a:ln>
                  <a:solidFill>
                    <a:schemeClr val="tx1"/>
                  </a:solidFill>
                </a:ln>
              </c:spPr>
              <c:dLblPos val="ctr"/>
              <c:showLegendKey val="0"/>
              <c:showVal val="1"/>
              <c:showCatName val="0"/>
              <c:showSerName val="0"/>
              <c:showPercent val="0"/>
              <c:showBubbleSize val="0"/>
              <c:separator> </c:separator>
            </c:dLbl>
            <c:spPr>
              <a:ln>
                <a:solidFill>
                  <a:schemeClr val="tx1"/>
                </a:solidFill>
              </a:ln>
            </c:spPr>
            <c:txPr>
              <a:bodyPr/>
              <a:lstStyle/>
              <a:p>
                <a:pPr>
                  <a:defRPr sz="2000"/>
                </a:pPr>
                <a:endParaRPr lang="ja-JP"/>
              </a:p>
            </c:txPr>
            <c:dLblPos val="ctr"/>
            <c:showLegendKey val="0"/>
            <c:showVal val="1"/>
            <c:showCatName val="0"/>
            <c:showSerName val="0"/>
            <c:showPercent val="0"/>
            <c:showBubbleSize val="0"/>
            <c:separator> </c:separator>
            <c:showLeaderLines val="0"/>
          </c:dLbls>
          <c:val>
            <c:numRef>
              <c:f>データ集計!$B$47</c:f>
              <c:numCache>
                <c:formatCode>General</c:formatCode>
                <c:ptCount val="1"/>
                <c:pt idx="0">
                  <c:v>55</c:v>
                </c:pt>
              </c:numCache>
            </c:numRef>
          </c:val>
        </c:ser>
        <c:ser>
          <c:idx val="1"/>
          <c:order val="1"/>
          <c:tx>
            <c:strRef>
              <c:f>データ集計!$A$48</c:f>
              <c:strCache>
                <c:ptCount val="1"/>
                <c:pt idx="0">
                  <c:v>経済的問題</c:v>
                </c:pt>
              </c:strCache>
            </c:strRef>
          </c:tx>
          <c:invertIfNegative val="0"/>
          <c:dLbls>
            <c:dLbl>
              <c:idx val="0"/>
              <c:layout/>
              <c:tx>
                <c:rich>
                  <a:bodyPr/>
                  <a:lstStyle/>
                  <a:p>
                    <a:r>
                      <a:rPr lang="ja-JP" altLang="en-US" sz="2000" dirty="0"/>
                      <a:t>経済的問題
</a:t>
                    </a:r>
                    <a:r>
                      <a:rPr lang="en-US" altLang="ja-JP" sz="2000" dirty="0" smtClean="0"/>
                      <a:t>35</a:t>
                    </a:r>
                    <a:r>
                      <a:rPr lang="ja-JP" altLang="en-US" sz="2000" dirty="0" smtClean="0"/>
                      <a:t>名</a:t>
                    </a:r>
                    <a:endParaRPr lang="en-US" altLang="ja-JP" sz="2000" dirty="0" smtClean="0"/>
                  </a:p>
                  <a:p>
                    <a:r>
                      <a:rPr lang="en-US" altLang="ja-JP" dirty="0" smtClean="0"/>
                      <a:t>20%</a:t>
                    </a:r>
                    <a:endParaRPr lang="ja-JP" altLang="en-US" dirty="0"/>
                  </a:p>
                </c:rich>
              </c:tx>
              <c:dLblPos val="ctr"/>
              <c:showLegendKey val="0"/>
              <c:showVal val="1"/>
              <c:showCatName val="0"/>
              <c:showSerName val="1"/>
              <c:showPercent val="0"/>
              <c:showBubbleSize val="0"/>
              <c:separator>
</c:separator>
            </c:dLbl>
            <c:spPr>
              <a:solidFill>
                <a:schemeClr val="bg1"/>
              </a:solidFill>
              <a:ln>
                <a:solidFill>
                  <a:schemeClr val="tx1"/>
                </a:solidFill>
              </a:ln>
            </c:spPr>
            <c:txPr>
              <a:bodyPr/>
              <a:lstStyle/>
              <a:p>
                <a:pPr>
                  <a:defRPr sz="2000"/>
                </a:pPr>
                <a:endParaRPr lang="ja-JP"/>
              </a:p>
            </c:txPr>
            <c:dLblPos val="ctr"/>
            <c:showLegendKey val="0"/>
            <c:showVal val="0"/>
            <c:showCatName val="0"/>
            <c:showSerName val="0"/>
            <c:showPercent val="0"/>
            <c:showBubbleSize val="0"/>
            <c:separator>
</c:separator>
          </c:dLbls>
          <c:val>
            <c:numRef>
              <c:f>データ集計!$B$48</c:f>
              <c:numCache>
                <c:formatCode>General</c:formatCode>
                <c:ptCount val="1"/>
                <c:pt idx="0">
                  <c:v>35</c:v>
                </c:pt>
              </c:numCache>
            </c:numRef>
          </c:val>
        </c:ser>
        <c:ser>
          <c:idx val="2"/>
          <c:order val="2"/>
          <c:tx>
            <c:strRef>
              <c:f>データ集計!$A$49</c:f>
              <c:strCache>
                <c:ptCount val="1"/>
                <c:pt idx="0">
                  <c:v>結婚</c:v>
                </c:pt>
              </c:strCache>
            </c:strRef>
          </c:tx>
          <c:invertIfNegative val="0"/>
          <c:dLbls>
            <c:dLbl>
              <c:idx val="0"/>
              <c:layout/>
              <c:tx>
                <c:rich>
                  <a:bodyPr/>
                  <a:lstStyle/>
                  <a:p>
                    <a:r>
                      <a:rPr lang="ja-JP" altLang="en-US" sz="2000" dirty="0"/>
                      <a:t>結婚
</a:t>
                    </a:r>
                    <a:r>
                      <a:rPr lang="en-US" altLang="ja-JP" sz="2000" dirty="0" smtClean="0"/>
                      <a:t>14</a:t>
                    </a:r>
                    <a:r>
                      <a:rPr lang="ja-JP" altLang="en-US" sz="2000" dirty="0" smtClean="0"/>
                      <a:t>名</a:t>
                    </a:r>
                    <a:endParaRPr lang="en-US" altLang="ja-JP" sz="2000" dirty="0" smtClean="0"/>
                  </a:p>
                  <a:p>
                    <a:r>
                      <a:rPr lang="en-US" altLang="ja-JP" dirty="0" smtClean="0"/>
                      <a:t>8%</a:t>
                    </a:r>
                    <a:endParaRPr lang="ja-JP" altLang="en-US" dirty="0"/>
                  </a:p>
                </c:rich>
              </c:tx>
              <c:dLblPos val="ctr"/>
              <c:showLegendKey val="0"/>
              <c:showVal val="1"/>
              <c:showCatName val="0"/>
              <c:showSerName val="1"/>
              <c:showPercent val="0"/>
              <c:showBubbleSize val="0"/>
              <c:separator>
</c:separator>
            </c:dLbl>
            <c:spPr>
              <a:solidFill>
                <a:srgbClr val="FFFFFF"/>
              </a:solidFill>
              <a:ln>
                <a:solidFill>
                  <a:schemeClr val="tx1"/>
                </a:solidFill>
              </a:ln>
            </c:spPr>
            <c:txPr>
              <a:bodyPr/>
              <a:lstStyle/>
              <a:p>
                <a:pPr>
                  <a:defRPr sz="2000"/>
                </a:pPr>
                <a:endParaRPr lang="ja-JP"/>
              </a:p>
            </c:txPr>
            <c:dLblPos val="ctr"/>
            <c:showLegendKey val="0"/>
            <c:showVal val="0"/>
            <c:showCatName val="0"/>
            <c:showSerName val="0"/>
            <c:showPercent val="0"/>
            <c:showBubbleSize val="0"/>
            <c:separator>
</c:separator>
          </c:dLbls>
          <c:val>
            <c:numRef>
              <c:f>データ集計!$B$49</c:f>
              <c:numCache>
                <c:formatCode>General</c:formatCode>
                <c:ptCount val="1"/>
                <c:pt idx="0">
                  <c:v>14</c:v>
                </c:pt>
              </c:numCache>
            </c:numRef>
          </c:val>
        </c:ser>
        <c:ser>
          <c:idx val="3"/>
          <c:order val="3"/>
          <c:tx>
            <c:strRef>
              <c:f>データ集計!$A$50</c:f>
              <c:strCache>
                <c:ptCount val="1"/>
                <c:pt idx="0">
                  <c:v>介護</c:v>
                </c:pt>
              </c:strCache>
            </c:strRef>
          </c:tx>
          <c:invertIfNegative val="0"/>
          <c:dLbls>
            <c:dLbl>
              <c:idx val="0"/>
              <c:layout>
                <c:manualLayout>
                  <c:x val="3.5493827160493797E-2"/>
                  <c:y val="0"/>
                </c:manualLayout>
              </c:layout>
              <c:tx>
                <c:rich>
                  <a:bodyPr/>
                  <a:lstStyle/>
                  <a:p>
                    <a:r>
                      <a:rPr lang="ja-JP" altLang="en-US" sz="2000" dirty="0"/>
                      <a:t>介護
</a:t>
                    </a:r>
                    <a:r>
                      <a:rPr lang="en-US" altLang="ja-JP" sz="2000" dirty="0" smtClean="0"/>
                      <a:t>3</a:t>
                    </a:r>
                    <a:r>
                      <a:rPr lang="ja-JP" altLang="en-US" sz="2000" dirty="0" smtClean="0"/>
                      <a:t>名</a:t>
                    </a:r>
                    <a:endParaRPr lang="en-US" altLang="ja-JP" sz="2000" dirty="0" smtClean="0"/>
                  </a:p>
                  <a:p>
                    <a:r>
                      <a:rPr lang="en-US" altLang="ja-JP" dirty="0" smtClean="0"/>
                      <a:t>2%</a:t>
                    </a:r>
                    <a:endParaRPr lang="ja-JP" altLang="en-US" dirty="0"/>
                  </a:p>
                </c:rich>
              </c:tx>
              <c:dLblPos val="ctr"/>
              <c:showLegendKey val="0"/>
              <c:showVal val="1"/>
              <c:showCatName val="0"/>
              <c:showSerName val="1"/>
              <c:showPercent val="0"/>
              <c:showBubbleSize val="0"/>
              <c:separator>
</c:separator>
            </c:dLbl>
            <c:spPr>
              <a:solidFill>
                <a:srgbClr val="FFFFFF"/>
              </a:solidFill>
              <a:ln>
                <a:solidFill>
                  <a:schemeClr val="tx1"/>
                </a:solidFill>
              </a:ln>
            </c:spPr>
            <c:txPr>
              <a:bodyPr/>
              <a:lstStyle/>
              <a:p>
                <a:pPr>
                  <a:defRPr sz="2000"/>
                </a:pPr>
                <a:endParaRPr lang="ja-JP"/>
              </a:p>
            </c:txPr>
            <c:dLblPos val="ctr"/>
            <c:showLegendKey val="0"/>
            <c:showVal val="0"/>
            <c:showCatName val="0"/>
            <c:showSerName val="0"/>
            <c:showPercent val="0"/>
            <c:showBubbleSize val="0"/>
            <c:separator> </c:separator>
          </c:dLbls>
          <c:val>
            <c:numRef>
              <c:f>データ集計!$B$50</c:f>
              <c:numCache>
                <c:formatCode>General</c:formatCode>
                <c:ptCount val="1"/>
                <c:pt idx="0">
                  <c:v>3</c:v>
                </c:pt>
              </c:numCache>
            </c:numRef>
          </c:val>
        </c:ser>
        <c:ser>
          <c:idx val="4"/>
          <c:order val="4"/>
          <c:tx>
            <c:strRef>
              <c:f>データ集計!$A$51</c:f>
              <c:strCache>
                <c:ptCount val="1"/>
                <c:pt idx="0">
                  <c:v>その他</c:v>
                </c:pt>
              </c:strCache>
            </c:strRef>
          </c:tx>
          <c:invertIfNegative val="0"/>
          <c:dLbls>
            <c:dLbl>
              <c:idx val="0"/>
              <c:layout/>
              <c:tx>
                <c:rich>
                  <a:bodyPr/>
                  <a:lstStyle/>
                  <a:p>
                    <a:pPr>
                      <a:defRPr sz="2000"/>
                    </a:pPr>
                    <a:r>
                      <a:rPr lang="ja-JP" altLang="en-US" sz="2000" dirty="0" smtClean="0"/>
                      <a:t>その他</a:t>
                    </a:r>
                    <a:endParaRPr lang="en-US" altLang="ja-JP" sz="2000" dirty="0" smtClean="0"/>
                  </a:p>
                  <a:p>
                    <a:pPr>
                      <a:defRPr sz="2000"/>
                    </a:pPr>
                    <a:r>
                      <a:rPr lang="en-US" altLang="ja-JP" sz="2000" dirty="0" smtClean="0"/>
                      <a:t>63</a:t>
                    </a:r>
                    <a:r>
                      <a:rPr lang="ja-JP" altLang="en-US" sz="2000" dirty="0" smtClean="0"/>
                      <a:t>名</a:t>
                    </a:r>
                    <a:endParaRPr lang="en-US" altLang="ja-JP" sz="2000" dirty="0" smtClean="0"/>
                  </a:p>
                  <a:p>
                    <a:pPr>
                      <a:defRPr sz="2000"/>
                    </a:pPr>
                    <a:r>
                      <a:rPr lang="en-US" altLang="ja-JP" dirty="0" smtClean="0"/>
                      <a:t>37%</a:t>
                    </a:r>
                    <a:endParaRPr lang="en-US" altLang="ja-JP" dirty="0"/>
                  </a:p>
                </c:rich>
              </c:tx>
              <c:spPr>
                <a:solidFill>
                  <a:srgbClr val="FFFFFF"/>
                </a:solidFill>
                <a:ln>
                  <a:solidFill>
                    <a:schemeClr val="tx1"/>
                  </a:solidFill>
                </a:ln>
              </c:spPr>
              <c:dLblPos val="ctr"/>
              <c:showLegendKey val="0"/>
              <c:showVal val="1"/>
              <c:showCatName val="0"/>
              <c:showSerName val="1"/>
              <c:showPercent val="0"/>
              <c:showBubbleSize val="0"/>
              <c:separator> </c:separator>
            </c:dLbl>
            <c:spPr>
              <a:ln>
                <a:solidFill>
                  <a:schemeClr val="tx1"/>
                </a:solidFill>
              </a:ln>
            </c:spPr>
            <c:txPr>
              <a:bodyPr/>
              <a:lstStyle/>
              <a:p>
                <a:pPr>
                  <a:defRPr sz="2000"/>
                </a:pPr>
                <a:endParaRPr lang="ja-JP"/>
              </a:p>
            </c:txPr>
            <c:dLblPos val="ctr"/>
            <c:showLegendKey val="0"/>
            <c:showVal val="0"/>
            <c:showCatName val="0"/>
            <c:showSerName val="0"/>
            <c:showPercent val="0"/>
            <c:showBubbleSize val="0"/>
            <c:separator> </c:separator>
          </c:dLbls>
          <c:val>
            <c:numRef>
              <c:f>データ集計!$B$51</c:f>
              <c:numCache>
                <c:formatCode>General</c:formatCode>
                <c:ptCount val="1"/>
                <c:pt idx="0">
                  <c:v>63</c:v>
                </c:pt>
              </c:numCache>
            </c:numRef>
          </c:val>
        </c:ser>
        <c:ser>
          <c:idx val="5"/>
          <c:order val="5"/>
          <c:tx>
            <c:strRef>
              <c:f>データ集計!$A$52</c:f>
              <c:strCache>
                <c:ptCount val="1"/>
                <c:pt idx="0">
                  <c:v>無回答</c:v>
                </c:pt>
              </c:strCache>
            </c:strRef>
          </c:tx>
          <c:invertIfNegative val="0"/>
          <c:dLbls>
            <c:dLbl>
              <c:idx val="0"/>
              <c:layout/>
              <c:tx>
                <c:rich>
                  <a:bodyPr/>
                  <a:lstStyle/>
                  <a:p>
                    <a:r>
                      <a:rPr lang="ja-JP" altLang="en-US" sz="2000" dirty="0"/>
                      <a:t>無回答
</a:t>
                    </a:r>
                    <a:r>
                      <a:rPr lang="en-US" altLang="ja-JP" sz="2000" dirty="0" smtClean="0"/>
                      <a:t>1</a:t>
                    </a:r>
                    <a:r>
                      <a:rPr lang="ja-JP" altLang="en-US" sz="2000" dirty="0" smtClean="0"/>
                      <a:t>名</a:t>
                    </a:r>
                    <a:endParaRPr lang="en-US" altLang="ja-JP" sz="2000" dirty="0" smtClean="0"/>
                  </a:p>
                  <a:p>
                    <a:r>
                      <a:rPr lang="en-US" altLang="ja-JP" dirty="0" smtClean="0"/>
                      <a:t>1%</a:t>
                    </a:r>
                  </a:p>
                </c:rich>
              </c:tx>
              <c:dLblPos val="ctr"/>
              <c:showLegendKey val="0"/>
              <c:showVal val="1"/>
              <c:showCatName val="0"/>
              <c:showSerName val="1"/>
              <c:showPercent val="0"/>
              <c:showBubbleSize val="0"/>
              <c:separator>
</c:separator>
            </c:dLbl>
            <c:spPr>
              <a:solidFill>
                <a:srgbClr val="FFFFFF"/>
              </a:solidFill>
              <a:ln>
                <a:solidFill>
                  <a:schemeClr val="tx1"/>
                </a:solidFill>
              </a:ln>
            </c:spPr>
            <c:txPr>
              <a:bodyPr/>
              <a:lstStyle/>
              <a:p>
                <a:pPr>
                  <a:defRPr sz="2000"/>
                </a:pPr>
                <a:endParaRPr lang="ja-JP"/>
              </a:p>
            </c:txPr>
            <c:dLblPos val="ctr"/>
            <c:showLegendKey val="0"/>
            <c:showVal val="0"/>
            <c:showCatName val="0"/>
            <c:showSerName val="0"/>
            <c:showPercent val="0"/>
            <c:showBubbleSize val="0"/>
            <c:separator>
</c:separator>
          </c:dLbls>
          <c:val>
            <c:numRef>
              <c:f>データ集計!$B$52</c:f>
              <c:numCache>
                <c:formatCode>General</c:formatCode>
                <c:ptCount val="1"/>
                <c:pt idx="0">
                  <c:v>1</c:v>
                </c:pt>
              </c:numCache>
            </c:numRef>
          </c:val>
        </c:ser>
        <c:dLbls>
          <c:showLegendKey val="0"/>
          <c:showVal val="1"/>
          <c:showCatName val="0"/>
          <c:showSerName val="0"/>
          <c:showPercent val="0"/>
          <c:showBubbleSize val="0"/>
        </c:dLbls>
        <c:gapWidth val="55"/>
        <c:overlap val="100"/>
        <c:axId val="64997632"/>
        <c:axId val="65007616"/>
      </c:barChart>
      <c:catAx>
        <c:axId val="64997632"/>
        <c:scaling>
          <c:orientation val="minMax"/>
        </c:scaling>
        <c:delete val="1"/>
        <c:axPos val="l"/>
        <c:majorTickMark val="none"/>
        <c:minorTickMark val="none"/>
        <c:tickLblPos val="none"/>
        <c:crossAx val="65007616"/>
        <c:crosses val="autoZero"/>
        <c:auto val="1"/>
        <c:lblAlgn val="ctr"/>
        <c:lblOffset val="100"/>
        <c:noMultiLvlLbl val="0"/>
      </c:catAx>
      <c:valAx>
        <c:axId val="65007616"/>
        <c:scaling>
          <c:orientation val="minMax"/>
        </c:scaling>
        <c:delete val="1"/>
        <c:axPos val="b"/>
        <c:numFmt formatCode="General" sourceLinked="1"/>
        <c:majorTickMark val="none"/>
        <c:minorTickMark val="none"/>
        <c:tickLblPos val="nextTo"/>
        <c:crossAx val="64997632"/>
        <c:crosses val="autoZero"/>
        <c:crossBetween val="between"/>
      </c:valAx>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3.2168165365941401E-2"/>
          <c:y val="0"/>
          <c:w val="0.93395409966236997"/>
          <c:h val="1"/>
        </c:manualLayout>
      </c:layout>
      <c:barChart>
        <c:barDir val="bar"/>
        <c:grouping val="stacked"/>
        <c:varyColors val="0"/>
        <c:ser>
          <c:idx val="0"/>
          <c:order val="0"/>
          <c:tx>
            <c:strRef>
              <c:f>データ集計!$A$67</c:f>
              <c:strCache>
                <c:ptCount val="1"/>
                <c:pt idx="0">
                  <c:v>必要な情報が得られる</c:v>
                </c:pt>
              </c:strCache>
            </c:strRef>
          </c:tx>
          <c:invertIfNegative val="0"/>
          <c:dLbls>
            <c:dLbl>
              <c:idx val="0"/>
              <c:tx>
                <c:rich>
                  <a:bodyPr/>
                  <a:lstStyle/>
                  <a:p>
                    <a:r>
                      <a:rPr lang="ja-JP" altLang="en-US" sz="2000" dirty="0"/>
                      <a:t>必要な情報</a:t>
                    </a:r>
                    <a:r>
                      <a:rPr lang="ja-JP" altLang="en-US" sz="2000" dirty="0" smtClean="0"/>
                      <a:t>が</a:t>
                    </a:r>
                    <a:r>
                      <a:rPr lang="en-US" altLang="ja-JP" sz="2000" dirty="0" smtClean="0"/>
                      <a:t/>
                    </a:r>
                    <a:br>
                      <a:rPr lang="en-US" altLang="ja-JP" sz="2000" dirty="0" smtClean="0"/>
                    </a:br>
                    <a:r>
                      <a:rPr lang="ja-JP" altLang="en-US" sz="2000" dirty="0" smtClean="0"/>
                      <a:t>得られる</a:t>
                    </a:r>
                    <a:endParaRPr lang="en-US" altLang="ja-JP" sz="2000" dirty="0" smtClean="0"/>
                  </a:p>
                  <a:p>
                    <a:r>
                      <a:rPr lang="en-US" altLang="ja-JP" sz="2000" dirty="0" smtClean="0"/>
                      <a:t>79</a:t>
                    </a:r>
                    <a:r>
                      <a:rPr lang="ja-JP" altLang="en-US" sz="2000" dirty="0" smtClean="0"/>
                      <a:t>名</a:t>
                    </a:r>
                    <a:endParaRPr lang="en-US" altLang="ja-JP" sz="2000" dirty="0" smtClean="0"/>
                  </a:p>
                  <a:p>
                    <a:r>
                      <a:rPr lang="en-US" altLang="ja-JP" sz="2000" dirty="0" smtClean="0"/>
                      <a:t>42%</a:t>
                    </a:r>
                    <a:endParaRPr lang="ja-JP" altLang="en-US" dirty="0"/>
                  </a:p>
                </c:rich>
              </c:tx>
              <c:dLblPos val="ctr"/>
              <c:showLegendKey val="0"/>
              <c:showVal val="0"/>
              <c:showCatName val="0"/>
              <c:showSerName val="1"/>
              <c:showPercent val="0"/>
              <c:showBubbleSize val="0"/>
            </c:dLbl>
            <c:spPr>
              <a:solidFill>
                <a:srgbClr val="FFFFFF"/>
              </a:solidFill>
              <a:ln>
                <a:solidFill>
                  <a:schemeClr val="tx1"/>
                </a:solidFill>
              </a:ln>
            </c:spPr>
            <c:txPr>
              <a:bodyPr/>
              <a:lstStyle/>
              <a:p>
                <a:pPr>
                  <a:defRPr sz="2000"/>
                </a:pPr>
                <a:endParaRPr lang="ja-JP"/>
              </a:p>
            </c:txPr>
            <c:dLblPos val="ctr"/>
            <c:showLegendKey val="0"/>
            <c:showVal val="0"/>
            <c:showCatName val="0"/>
            <c:showSerName val="1"/>
            <c:showPercent val="0"/>
            <c:showBubbleSize val="0"/>
            <c:showLeaderLines val="0"/>
          </c:dLbls>
          <c:val>
            <c:numRef>
              <c:f>データ集計!$B$67</c:f>
              <c:numCache>
                <c:formatCode>General</c:formatCode>
                <c:ptCount val="1"/>
                <c:pt idx="0">
                  <c:v>79</c:v>
                </c:pt>
              </c:numCache>
            </c:numRef>
          </c:val>
        </c:ser>
        <c:ser>
          <c:idx val="1"/>
          <c:order val="1"/>
          <c:tx>
            <c:strRef>
              <c:f>データ集計!$A$68</c:f>
              <c:strCache>
                <c:ptCount val="1"/>
                <c:pt idx="0">
                  <c:v>講習会に参加できる</c:v>
                </c:pt>
              </c:strCache>
            </c:strRef>
          </c:tx>
          <c:invertIfNegative val="0"/>
          <c:dLbls>
            <c:dLbl>
              <c:idx val="0"/>
              <c:tx>
                <c:rich>
                  <a:bodyPr/>
                  <a:lstStyle/>
                  <a:p>
                    <a:r>
                      <a:rPr lang="ja-JP" altLang="en-US" sz="2000" dirty="0"/>
                      <a:t>講習会</a:t>
                    </a:r>
                    <a:r>
                      <a:rPr lang="ja-JP" altLang="en-US" sz="2000" dirty="0" smtClean="0"/>
                      <a:t>に</a:t>
                    </a:r>
                    <a:r>
                      <a:rPr lang="en-US" altLang="ja-JP" sz="2000" dirty="0" smtClean="0"/>
                      <a:t/>
                    </a:r>
                    <a:br>
                      <a:rPr lang="en-US" altLang="ja-JP" sz="2000" dirty="0" smtClean="0"/>
                    </a:br>
                    <a:r>
                      <a:rPr lang="ja-JP" altLang="en-US" sz="2000" dirty="0" smtClean="0"/>
                      <a:t>参加できる</a:t>
                    </a:r>
                    <a:endParaRPr lang="en-US" altLang="ja-JP" sz="2000" dirty="0" smtClean="0"/>
                  </a:p>
                  <a:p>
                    <a:r>
                      <a:rPr lang="en-US" altLang="ja-JP" sz="2000" dirty="0" smtClean="0"/>
                      <a:t>40</a:t>
                    </a:r>
                    <a:r>
                      <a:rPr lang="ja-JP" altLang="en-US" sz="2000" dirty="0" smtClean="0"/>
                      <a:t>名</a:t>
                    </a:r>
                    <a:endParaRPr lang="en-US" altLang="ja-JP" sz="2000" dirty="0" smtClean="0"/>
                  </a:p>
                  <a:p>
                    <a:r>
                      <a:rPr lang="en-US" altLang="ja-JP" sz="2000" dirty="0" smtClean="0"/>
                      <a:t>21%</a:t>
                    </a:r>
                    <a:endParaRPr lang="ja-JP" altLang="en-US" dirty="0"/>
                  </a:p>
                </c:rich>
              </c:tx>
              <c:dLblPos val="ctr"/>
              <c:showLegendKey val="0"/>
              <c:showVal val="0"/>
              <c:showCatName val="0"/>
              <c:showSerName val="1"/>
              <c:showPercent val="0"/>
              <c:showBubbleSize val="0"/>
            </c:dLbl>
            <c:spPr>
              <a:solidFill>
                <a:srgbClr val="FFFFFF"/>
              </a:solidFill>
              <a:ln>
                <a:solidFill>
                  <a:schemeClr val="tx1"/>
                </a:solidFill>
              </a:ln>
            </c:spPr>
            <c:txPr>
              <a:bodyPr/>
              <a:lstStyle/>
              <a:p>
                <a:pPr>
                  <a:defRPr sz="2000"/>
                </a:pPr>
                <a:endParaRPr lang="ja-JP"/>
              </a:p>
            </c:txPr>
            <c:dLblPos val="ctr"/>
            <c:showLegendKey val="0"/>
            <c:showVal val="0"/>
            <c:showCatName val="0"/>
            <c:showSerName val="1"/>
            <c:showPercent val="0"/>
            <c:showBubbleSize val="0"/>
            <c:showLeaderLines val="0"/>
          </c:dLbls>
          <c:val>
            <c:numRef>
              <c:f>データ集計!$B$68</c:f>
              <c:numCache>
                <c:formatCode>General</c:formatCode>
                <c:ptCount val="1"/>
                <c:pt idx="0">
                  <c:v>40</c:v>
                </c:pt>
              </c:numCache>
            </c:numRef>
          </c:val>
        </c:ser>
        <c:ser>
          <c:idx val="2"/>
          <c:order val="2"/>
          <c:tx>
            <c:strRef>
              <c:f>データ集計!$A$69</c:f>
              <c:strCache>
                <c:ptCount val="1"/>
                <c:pt idx="0">
                  <c:v>PTの社会的地位向上</c:v>
                </c:pt>
              </c:strCache>
            </c:strRef>
          </c:tx>
          <c:invertIfNegative val="0"/>
          <c:dLbls>
            <c:dLbl>
              <c:idx val="0"/>
              <c:tx>
                <c:rich>
                  <a:bodyPr/>
                  <a:lstStyle/>
                  <a:p>
                    <a:r>
                      <a:rPr lang="en-US" altLang="ja-JP" sz="2000" dirty="0"/>
                      <a:t>PT</a:t>
                    </a:r>
                    <a:r>
                      <a:rPr lang="ja-JP" altLang="en-US" sz="2000" dirty="0" smtClean="0"/>
                      <a:t>の</a:t>
                    </a:r>
                    <a:r>
                      <a:rPr lang="en-US" altLang="ja-JP" sz="2000" dirty="0" smtClean="0"/>
                      <a:t/>
                    </a:r>
                    <a:br>
                      <a:rPr lang="en-US" altLang="ja-JP" sz="2000" dirty="0" smtClean="0"/>
                    </a:br>
                    <a:r>
                      <a:rPr lang="ja-JP" altLang="en-US" sz="2000" dirty="0" smtClean="0"/>
                      <a:t>社会的</a:t>
                    </a:r>
                    <a:r>
                      <a:rPr lang="en-US" altLang="ja-JP" sz="2000" dirty="0" smtClean="0"/>
                      <a:t/>
                    </a:r>
                    <a:br>
                      <a:rPr lang="en-US" altLang="ja-JP" sz="2000" dirty="0" smtClean="0"/>
                    </a:br>
                    <a:r>
                      <a:rPr lang="ja-JP" altLang="en-US" sz="2000" dirty="0" smtClean="0"/>
                      <a:t>地位向上</a:t>
                    </a:r>
                    <a:endParaRPr lang="en-US" altLang="ja-JP" sz="2000" dirty="0" smtClean="0"/>
                  </a:p>
                  <a:p>
                    <a:r>
                      <a:rPr lang="en-US" altLang="ja-JP" sz="2000" dirty="0" smtClean="0"/>
                      <a:t>34</a:t>
                    </a:r>
                    <a:r>
                      <a:rPr lang="ja-JP" altLang="en-US" sz="2000" dirty="0" smtClean="0"/>
                      <a:t>名</a:t>
                    </a:r>
                    <a:endParaRPr lang="en-US" altLang="ja-JP" sz="2000" dirty="0" smtClean="0"/>
                  </a:p>
                  <a:p>
                    <a:r>
                      <a:rPr lang="en-US" altLang="ja-JP" sz="2000" dirty="0" smtClean="0"/>
                      <a:t>18%</a:t>
                    </a:r>
                    <a:endParaRPr lang="ja-JP" altLang="en-US" dirty="0"/>
                  </a:p>
                </c:rich>
              </c:tx>
              <c:dLblPos val="ctr"/>
              <c:showLegendKey val="0"/>
              <c:showVal val="0"/>
              <c:showCatName val="0"/>
              <c:showSerName val="1"/>
              <c:showPercent val="0"/>
              <c:showBubbleSize val="0"/>
            </c:dLbl>
            <c:spPr>
              <a:solidFill>
                <a:srgbClr val="FFFFFF"/>
              </a:solidFill>
              <a:ln>
                <a:solidFill>
                  <a:schemeClr val="tx1"/>
                </a:solidFill>
              </a:ln>
            </c:spPr>
            <c:txPr>
              <a:bodyPr/>
              <a:lstStyle/>
              <a:p>
                <a:pPr>
                  <a:defRPr sz="2000"/>
                </a:pPr>
                <a:endParaRPr lang="ja-JP"/>
              </a:p>
            </c:txPr>
            <c:dLblPos val="ctr"/>
            <c:showLegendKey val="0"/>
            <c:showVal val="0"/>
            <c:showCatName val="0"/>
            <c:showSerName val="1"/>
            <c:showPercent val="0"/>
            <c:showBubbleSize val="0"/>
            <c:showLeaderLines val="0"/>
          </c:dLbls>
          <c:val>
            <c:numRef>
              <c:f>データ集計!$B$69</c:f>
              <c:numCache>
                <c:formatCode>General</c:formatCode>
                <c:ptCount val="1"/>
                <c:pt idx="0">
                  <c:v>34</c:v>
                </c:pt>
              </c:numCache>
            </c:numRef>
          </c:val>
        </c:ser>
        <c:ser>
          <c:idx val="3"/>
          <c:order val="3"/>
          <c:tx>
            <c:strRef>
              <c:f>データ集計!$A$70</c:f>
              <c:strCache>
                <c:ptCount val="1"/>
                <c:pt idx="0">
                  <c:v>PT保険などのサービス</c:v>
                </c:pt>
              </c:strCache>
            </c:strRef>
          </c:tx>
          <c:invertIfNegative val="0"/>
          <c:dLbls>
            <c:dLbl>
              <c:idx val="0"/>
              <c:layout>
                <c:manualLayout>
                  <c:x val="8.7741085039419603E-3"/>
                  <c:y val="0"/>
                </c:manualLayout>
              </c:layout>
              <c:tx>
                <c:rich>
                  <a:bodyPr/>
                  <a:lstStyle/>
                  <a:p>
                    <a:r>
                      <a:rPr lang="en-US" altLang="ja-JP" sz="2000" dirty="0" smtClean="0"/>
                      <a:t>PT</a:t>
                    </a:r>
                    <a:r>
                      <a:rPr lang="ja-JP" altLang="en-US" sz="2000" dirty="0" smtClean="0"/>
                      <a:t>保険</a:t>
                    </a:r>
                    <a:r>
                      <a:rPr lang="en-US" altLang="ja-JP" sz="2000" dirty="0" smtClean="0"/>
                      <a:t/>
                    </a:r>
                    <a:br>
                      <a:rPr lang="en-US" altLang="ja-JP" sz="2000" dirty="0" smtClean="0"/>
                    </a:br>
                    <a:r>
                      <a:rPr lang="ja-JP" altLang="en-US" sz="2000" dirty="0" smtClean="0"/>
                      <a:t>などの</a:t>
                    </a:r>
                    <a:endParaRPr lang="en-US" altLang="ja-JP" sz="2000" dirty="0" smtClean="0"/>
                  </a:p>
                  <a:p>
                    <a:r>
                      <a:rPr lang="ja-JP" altLang="en-US" sz="2000" dirty="0" smtClean="0"/>
                      <a:t>サービス</a:t>
                    </a:r>
                    <a:endParaRPr lang="en-US" altLang="ja-JP" sz="2000" dirty="0" smtClean="0"/>
                  </a:p>
                  <a:p>
                    <a:r>
                      <a:rPr lang="en-US" altLang="ja-JP" sz="2000" dirty="0" smtClean="0"/>
                      <a:t>19</a:t>
                    </a:r>
                    <a:r>
                      <a:rPr lang="ja-JP" altLang="en-US" sz="2000" dirty="0" smtClean="0"/>
                      <a:t>名</a:t>
                    </a:r>
                    <a:endParaRPr lang="en-US" altLang="ja-JP" sz="2000" dirty="0" smtClean="0"/>
                  </a:p>
                  <a:p>
                    <a:r>
                      <a:rPr lang="en-US" altLang="ja-JP" sz="2000" dirty="0" smtClean="0"/>
                      <a:t>10%</a:t>
                    </a:r>
                    <a:endParaRPr lang="ja-JP" altLang="en-US" dirty="0"/>
                  </a:p>
                </c:rich>
              </c:tx>
              <c:dLblPos val="ctr"/>
              <c:showLegendKey val="0"/>
              <c:showVal val="0"/>
              <c:showCatName val="0"/>
              <c:showSerName val="1"/>
              <c:showPercent val="0"/>
              <c:showBubbleSize val="0"/>
            </c:dLbl>
            <c:spPr>
              <a:solidFill>
                <a:srgbClr val="FFFFFF"/>
              </a:solidFill>
              <a:ln>
                <a:solidFill>
                  <a:schemeClr val="tx1"/>
                </a:solidFill>
              </a:ln>
            </c:spPr>
            <c:txPr>
              <a:bodyPr/>
              <a:lstStyle/>
              <a:p>
                <a:pPr>
                  <a:defRPr sz="2000"/>
                </a:pPr>
                <a:endParaRPr lang="ja-JP"/>
              </a:p>
            </c:txPr>
            <c:dLblPos val="ctr"/>
            <c:showLegendKey val="0"/>
            <c:showVal val="0"/>
            <c:showCatName val="0"/>
            <c:showSerName val="1"/>
            <c:showPercent val="0"/>
            <c:showBubbleSize val="0"/>
            <c:showLeaderLines val="0"/>
          </c:dLbls>
          <c:val>
            <c:numRef>
              <c:f>データ集計!$B$70</c:f>
              <c:numCache>
                <c:formatCode>General</c:formatCode>
                <c:ptCount val="1"/>
                <c:pt idx="0">
                  <c:v>19</c:v>
                </c:pt>
              </c:numCache>
            </c:numRef>
          </c:val>
        </c:ser>
        <c:ser>
          <c:idx val="4"/>
          <c:order val="4"/>
          <c:tx>
            <c:strRef>
              <c:f>データ集計!$A$71</c:f>
              <c:strCache>
                <c:ptCount val="1"/>
                <c:pt idx="0">
                  <c:v>その他</c:v>
                </c:pt>
              </c:strCache>
            </c:strRef>
          </c:tx>
          <c:invertIfNegative val="0"/>
          <c:dLbls>
            <c:dLbl>
              <c:idx val="0"/>
              <c:layout>
                <c:manualLayout>
                  <c:x val="3.9672212202620197E-2"/>
                  <c:y val="0.24496208239126899"/>
                </c:manualLayout>
              </c:layout>
              <c:tx>
                <c:rich>
                  <a:bodyPr/>
                  <a:lstStyle/>
                  <a:p>
                    <a:r>
                      <a:rPr lang="ja-JP" altLang="en-US" dirty="0" smtClean="0"/>
                      <a:t>その他</a:t>
                    </a:r>
                    <a:endParaRPr lang="en-US" altLang="ja-JP" dirty="0" smtClean="0"/>
                  </a:p>
                  <a:p>
                    <a:r>
                      <a:rPr lang="en-US" altLang="ja-JP" dirty="0" smtClean="0"/>
                      <a:t>9</a:t>
                    </a:r>
                    <a:r>
                      <a:rPr lang="ja-JP" altLang="en-US" dirty="0" smtClean="0"/>
                      <a:t>名</a:t>
                    </a:r>
                    <a:endParaRPr lang="en-US" altLang="ja-JP" dirty="0" smtClean="0"/>
                  </a:p>
                  <a:p>
                    <a:r>
                      <a:rPr lang="en-US" altLang="ja-JP" dirty="0" smtClean="0"/>
                      <a:t>5%</a:t>
                    </a:r>
                    <a:endParaRPr lang="ja-JP" altLang="en-US" dirty="0"/>
                  </a:p>
                </c:rich>
              </c:tx>
              <c:dLblPos val="ctr"/>
              <c:showLegendKey val="0"/>
              <c:showVal val="0"/>
              <c:showCatName val="0"/>
              <c:showSerName val="1"/>
              <c:showPercent val="0"/>
              <c:showBubbleSize val="0"/>
            </c:dLbl>
            <c:spPr>
              <a:solidFill>
                <a:srgbClr val="FFFFFF"/>
              </a:solidFill>
              <a:ln>
                <a:solidFill>
                  <a:srgbClr val="000000"/>
                </a:solidFill>
              </a:ln>
            </c:spPr>
            <c:txPr>
              <a:bodyPr/>
              <a:lstStyle/>
              <a:p>
                <a:pPr>
                  <a:defRPr sz="2000"/>
                </a:pPr>
                <a:endParaRPr lang="ja-JP"/>
              </a:p>
            </c:txPr>
            <c:dLblPos val="inBase"/>
            <c:showLegendKey val="0"/>
            <c:showVal val="0"/>
            <c:showCatName val="0"/>
            <c:showSerName val="1"/>
            <c:showPercent val="0"/>
            <c:showBubbleSize val="0"/>
            <c:showLeaderLines val="0"/>
          </c:dLbls>
          <c:val>
            <c:numRef>
              <c:f>データ集計!$B$71</c:f>
              <c:numCache>
                <c:formatCode>General</c:formatCode>
                <c:ptCount val="1"/>
                <c:pt idx="0">
                  <c:v>9</c:v>
                </c:pt>
              </c:numCache>
            </c:numRef>
          </c:val>
        </c:ser>
        <c:ser>
          <c:idx val="5"/>
          <c:order val="5"/>
          <c:tx>
            <c:strRef>
              <c:f>データ集計!$A$72</c:f>
              <c:strCache>
                <c:ptCount val="1"/>
                <c:pt idx="0">
                  <c:v>無回答</c:v>
                </c:pt>
              </c:strCache>
            </c:strRef>
          </c:tx>
          <c:invertIfNegative val="0"/>
          <c:dLbls>
            <c:dLbl>
              <c:idx val="0"/>
              <c:layout>
                <c:manualLayout>
                  <c:x val="4.19751278204527E-2"/>
                  <c:y val="-4.7178486688056603E-2"/>
                </c:manualLayout>
              </c:layout>
              <c:tx>
                <c:rich>
                  <a:bodyPr/>
                  <a:lstStyle/>
                  <a:p>
                    <a:r>
                      <a:rPr lang="ja-JP" altLang="en-US" dirty="0" smtClean="0"/>
                      <a:t>無回答</a:t>
                    </a:r>
                    <a:endParaRPr lang="en-US" altLang="ja-JP" dirty="0" smtClean="0"/>
                  </a:p>
                  <a:p>
                    <a:r>
                      <a:rPr lang="en-US" altLang="ja-JP" dirty="0" smtClean="0"/>
                      <a:t>8</a:t>
                    </a:r>
                    <a:r>
                      <a:rPr lang="ja-JP" altLang="en-US" dirty="0" smtClean="0"/>
                      <a:t>名</a:t>
                    </a:r>
                    <a:endParaRPr lang="en-US" altLang="ja-JP" dirty="0" smtClean="0"/>
                  </a:p>
                  <a:p>
                    <a:r>
                      <a:rPr lang="en-US" altLang="ja-JP" dirty="0" smtClean="0"/>
                      <a:t>4%</a:t>
                    </a:r>
                    <a:endParaRPr lang="ja-JP" altLang="en-US" dirty="0"/>
                  </a:p>
                </c:rich>
              </c:tx>
              <c:dLblPos val="ctr"/>
              <c:showLegendKey val="0"/>
              <c:showVal val="0"/>
              <c:showCatName val="0"/>
              <c:showSerName val="1"/>
              <c:showPercent val="0"/>
              <c:showBubbleSize val="0"/>
            </c:dLbl>
            <c:spPr>
              <a:solidFill>
                <a:srgbClr val="FFFFFF"/>
              </a:solidFill>
              <a:ln>
                <a:solidFill>
                  <a:srgbClr val="000000"/>
                </a:solidFill>
              </a:ln>
            </c:spPr>
            <c:txPr>
              <a:bodyPr/>
              <a:lstStyle/>
              <a:p>
                <a:pPr>
                  <a:defRPr sz="2000"/>
                </a:pPr>
                <a:endParaRPr lang="ja-JP"/>
              </a:p>
            </c:txPr>
            <c:dLblPos val="inBase"/>
            <c:showLegendKey val="0"/>
            <c:showVal val="0"/>
            <c:showCatName val="0"/>
            <c:showSerName val="1"/>
            <c:showPercent val="0"/>
            <c:showBubbleSize val="0"/>
            <c:showLeaderLines val="0"/>
          </c:dLbls>
          <c:val>
            <c:numRef>
              <c:f>データ集計!$B$72</c:f>
              <c:numCache>
                <c:formatCode>General</c:formatCode>
                <c:ptCount val="1"/>
                <c:pt idx="0">
                  <c:v>8</c:v>
                </c:pt>
              </c:numCache>
            </c:numRef>
          </c:val>
        </c:ser>
        <c:dLbls>
          <c:dLblPos val="inBase"/>
          <c:showLegendKey val="0"/>
          <c:showVal val="0"/>
          <c:showCatName val="0"/>
          <c:showSerName val="1"/>
          <c:showPercent val="0"/>
          <c:showBubbleSize val="0"/>
        </c:dLbls>
        <c:gapWidth val="150"/>
        <c:overlap val="100"/>
        <c:axId val="65060224"/>
        <c:axId val="65082496"/>
      </c:barChart>
      <c:catAx>
        <c:axId val="65060224"/>
        <c:scaling>
          <c:orientation val="minMax"/>
        </c:scaling>
        <c:delete val="1"/>
        <c:axPos val="l"/>
        <c:majorTickMark val="out"/>
        <c:minorTickMark val="none"/>
        <c:tickLblPos val="nextTo"/>
        <c:crossAx val="65082496"/>
        <c:crosses val="autoZero"/>
        <c:auto val="1"/>
        <c:lblAlgn val="ctr"/>
        <c:lblOffset val="100"/>
        <c:noMultiLvlLbl val="0"/>
      </c:catAx>
      <c:valAx>
        <c:axId val="65082496"/>
        <c:scaling>
          <c:orientation val="minMax"/>
        </c:scaling>
        <c:delete val="1"/>
        <c:axPos val="b"/>
        <c:numFmt formatCode="General" sourceLinked="1"/>
        <c:majorTickMark val="out"/>
        <c:minorTickMark val="none"/>
        <c:tickLblPos val="nextTo"/>
        <c:crossAx val="65060224"/>
        <c:crosses val="autoZero"/>
        <c:crossBetween val="between"/>
      </c:valAx>
    </c:plotArea>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1.93631800745254E-2"/>
          <c:y val="0"/>
          <c:w val="0.96127363985094905"/>
          <c:h val="0.97423189669784305"/>
        </c:manualLayout>
      </c:layout>
      <c:barChart>
        <c:barDir val="bar"/>
        <c:grouping val="stacked"/>
        <c:varyColors val="0"/>
        <c:ser>
          <c:idx val="0"/>
          <c:order val="0"/>
          <c:tx>
            <c:strRef>
              <c:f>Sheet1!$A$24</c:f>
              <c:strCache>
                <c:ptCount val="1"/>
                <c:pt idx="0">
                  <c:v>ホームページ</c:v>
                </c:pt>
              </c:strCache>
            </c:strRef>
          </c:tx>
          <c:invertIfNegative val="0"/>
          <c:dLbls>
            <c:dLbl>
              <c:idx val="0"/>
              <c:tx>
                <c:rich>
                  <a:bodyPr/>
                  <a:lstStyle/>
                  <a:p>
                    <a:r>
                      <a:rPr lang="ja-JP" altLang="en-US" dirty="0"/>
                      <a:t>ホームページ
</a:t>
                    </a:r>
                    <a:r>
                      <a:rPr lang="en-US" altLang="ja-JP" dirty="0" smtClean="0"/>
                      <a:t>40</a:t>
                    </a:r>
                    <a:r>
                      <a:rPr lang="ja-JP" altLang="en-US" dirty="0" smtClean="0"/>
                      <a:t>名</a:t>
                    </a:r>
                    <a:endParaRPr lang="en-US" altLang="ja-JP" dirty="0" smtClean="0"/>
                  </a:p>
                  <a:p>
                    <a:r>
                      <a:rPr lang="en-US" altLang="ja-JP" dirty="0" smtClean="0"/>
                      <a:t>31%</a:t>
                    </a:r>
                  </a:p>
                </c:rich>
              </c:tx>
              <c:dLblPos val="ctr"/>
              <c:showLegendKey val="0"/>
              <c:showVal val="1"/>
              <c:showCatName val="0"/>
              <c:showSerName val="1"/>
              <c:showPercent val="0"/>
              <c:showBubbleSize val="0"/>
              <c:separator>
</c:separator>
            </c:dLbl>
            <c:spPr>
              <a:solidFill>
                <a:srgbClr val="FFFFFF"/>
              </a:solidFill>
              <a:ln>
                <a:solidFill>
                  <a:srgbClr val="000000"/>
                </a:solidFill>
              </a:ln>
            </c:spPr>
            <c:txPr>
              <a:bodyPr/>
              <a:lstStyle/>
              <a:p>
                <a:pPr>
                  <a:defRPr sz="2000"/>
                </a:pPr>
                <a:endParaRPr lang="ja-JP"/>
              </a:p>
            </c:txPr>
            <c:dLblPos val="ctr"/>
            <c:showLegendKey val="0"/>
            <c:showVal val="1"/>
            <c:showCatName val="0"/>
            <c:showSerName val="1"/>
            <c:showPercent val="0"/>
            <c:showBubbleSize val="0"/>
            <c:separator>
</c:separator>
            <c:showLeaderLines val="0"/>
          </c:dLbls>
          <c:val>
            <c:numRef>
              <c:f>Sheet1!$B$24</c:f>
              <c:numCache>
                <c:formatCode>General</c:formatCode>
                <c:ptCount val="1"/>
                <c:pt idx="0">
                  <c:v>40</c:v>
                </c:pt>
              </c:numCache>
            </c:numRef>
          </c:val>
        </c:ser>
        <c:ser>
          <c:idx val="1"/>
          <c:order val="1"/>
          <c:tx>
            <c:strRef>
              <c:f>Sheet1!$A$25</c:f>
              <c:strCache>
                <c:ptCount val="1"/>
                <c:pt idx="0">
                  <c:v>入手する必要を感じない</c:v>
                </c:pt>
              </c:strCache>
            </c:strRef>
          </c:tx>
          <c:invertIfNegative val="0"/>
          <c:dLbls>
            <c:dLbl>
              <c:idx val="0"/>
              <c:tx>
                <c:rich>
                  <a:bodyPr/>
                  <a:lstStyle/>
                  <a:p>
                    <a:r>
                      <a:rPr lang="ja-JP" altLang="en-US" dirty="0"/>
                      <a:t>入手する必要を感じない
</a:t>
                    </a:r>
                    <a:r>
                      <a:rPr lang="en-US" altLang="ja-JP" dirty="0" smtClean="0"/>
                      <a:t>29</a:t>
                    </a:r>
                    <a:r>
                      <a:rPr lang="ja-JP" altLang="en-US" dirty="0" smtClean="0"/>
                      <a:t>名</a:t>
                    </a:r>
                    <a:endParaRPr lang="en-US" altLang="ja-JP" dirty="0" smtClean="0"/>
                  </a:p>
                  <a:p>
                    <a:r>
                      <a:rPr lang="en-US" altLang="ja-JP" dirty="0" smtClean="0"/>
                      <a:t>23%</a:t>
                    </a:r>
                    <a:endParaRPr lang="ja-JP" altLang="en-US" dirty="0"/>
                  </a:p>
                </c:rich>
              </c:tx>
              <c:dLblPos val="ctr"/>
              <c:showLegendKey val="0"/>
              <c:showVal val="1"/>
              <c:showCatName val="0"/>
              <c:showSerName val="1"/>
              <c:showPercent val="0"/>
              <c:showBubbleSize val="0"/>
              <c:separator>
</c:separator>
            </c:dLbl>
            <c:spPr>
              <a:solidFill>
                <a:srgbClr val="FFFFFF"/>
              </a:solidFill>
              <a:ln>
                <a:solidFill>
                  <a:srgbClr val="000000"/>
                </a:solidFill>
              </a:ln>
            </c:spPr>
            <c:txPr>
              <a:bodyPr/>
              <a:lstStyle/>
              <a:p>
                <a:pPr>
                  <a:defRPr sz="2000"/>
                </a:pPr>
                <a:endParaRPr lang="ja-JP"/>
              </a:p>
            </c:txPr>
            <c:dLblPos val="ctr"/>
            <c:showLegendKey val="0"/>
            <c:showVal val="1"/>
            <c:showCatName val="0"/>
            <c:showSerName val="1"/>
            <c:showPercent val="0"/>
            <c:showBubbleSize val="0"/>
            <c:separator>
</c:separator>
            <c:showLeaderLines val="0"/>
          </c:dLbls>
          <c:val>
            <c:numRef>
              <c:f>Sheet1!$B$25</c:f>
              <c:numCache>
                <c:formatCode>General</c:formatCode>
                <c:ptCount val="1"/>
                <c:pt idx="0">
                  <c:v>29</c:v>
                </c:pt>
              </c:numCache>
            </c:numRef>
          </c:val>
        </c:ser>
        <c:ser>
          <c:idx val="2"/>
          <c:order val="2"/>
          <c:tx>
            <c:strRef>
              <c:f>Sheet1!$A$26</c:f>
              <c:strCache>
                <c:ptCount val="1"/>
                <c:pt idx="0">
                  <c:v>周囲のPT</c:v>
                </c:pt>
              </c:strCache>
            </c:strRef>
          </c:tx>
          <c:invertIfNegative val="0"/>
          <c:dLbls>
            <c:dLbl>
              <c:idx val="0"/>
              <c:tx>
                <c:rich>
                  <a:bodyPr/>
                  <a:lstStyle/>
                  <a:p>
                    <a:r>
                      <a:rPr lang="ja-JP" altLang="en-US" dirty="0"/>
                      <a:t>周囲の</a:t>
                    </a:r>
                    <a:r>
                      <a:rPr lang="en-US" altLang="ja-JP" dirty="0"/>
                      <a:t>PT
</a:t>
                    </a:r>
                    <a:r>
                      <a:rPr lang="en-US" altLang="ja-JP" dirty="0" smtClean="0"/>
                      <a:t>24</a:t>
                    </a:r>
                    <a:r>
                      <a:rPr lang="ja-JP" altLang="en-US" dirty="0" smtClean="0"/>
                      <a:t>名</a:t>
                    </a:r>
                    <a:endParaRPr lang="en-US" altLang="ja-JP" dirty="0" smtClean="0"/>
                  </a:p>
                  <a:p>
                    <a:r>
                      <a:rPr lang="en-US" altLang="ja-JP" dirty="0" smtClean="0"/>
                      <a:t>19%</a:t>
                    </a:r>
                    <a:endParaRPr lang="ja-JP" altLang="en-US" dirty="0"/>
                  </a:p>
                </c:rich>
              </c:tx>
              <c:dLblPos val="ctr"/>
              <c:showLegendKey val="0"/>
              <c:showVal val="1"/>
              <c:showCatName val="0"/>
              <c:showSerName val="1"/>
              <c:showPercent val="0"/>
              <c:showBubbleSize val="0"/>
              <c:separator>
</c:separator>
            </c:dLbl>
            <c:spPr>
              <a:solidFill>
                <a:srgbClr val="FFFFFF"/>
              </a:solidFill>
              <a:ln>
                <a:solidFill>
                  <a:srgbClr val="000000"/>
                </a:solidFill>
              </a:ln>
            </c:spPr>
            <c:txPr>
              <a:bodyPr/>
              <a:lstStyle/>
              <a:p>
                <a:pPr>
                  <a:defRPr sz="2000"/>
                </a:pPr>
                <a:endParaRPr lang="ja-JP"/>
              </a:p>
            </c:txPr>
            <c:dLblPos val="ctr"/>
            <c:showLegendKey val="0"/>
            <c:showVal val="1"/>
            <c:showCatName val="0"/>
            <c:showSerName val="1"/>
            <c:showPercent val="0"/>
            <c:showBubbleSize val="0"/>
            <c:separator>
</c:separator>
            <c:showLeaderLines val="0"/>
          </c:dLbls>
          <c:val>
            <c:numRef>
              <c:f>Sheet1!$B$26</c:f>
              <c:numCache>
                <c:formatCode>General</c:formatCode>
                <c:ptCount val="1"/>
                <c:pt idx="0">
                  <c:v>24</c:v>
                </c:pt>
              </c:numCache>
            </c:numRef>
          </c:val>
        </c:ser>
        <c:ser>
          <c:idx val="3"/>
          <c:order val="3"/>
          <c:tx>
            <c:strRef>
              <c:f>Sheet1!$A$27</c:f>
              <c:strCache>
                <c:ptCount val="1"/>
                <c:pt idx="0">
                  <c:v>入手できない</c:v>
                </c:pt>
              </c:strCache>
            </c:strRef>
          </c:tx>
          <c:invertIfNegative val="0"/>
          <c:dLbls>
            <c:dLbl>
              <c:idx val="0"/>
              <c:tx>
                <c:rich>
                  <a:bodyPr/>
                  <a:lstStyle/>
                  <a:p>
                    <a:r>
                      <a:rPr lang="ja-JP" altLang="en-US" dirty="0" smtClean="0"/>
                      <a:t>入手</a:t>
                    </a:r>
                    <a:endParaRPr lang="en-US" altLang="ja-JP" dirty="0" smtClean="0"/>
                  </a:p>
                  <a:p>
                    <a:r>
                      <a:rPr lang="ja-JP" altLang="en-US" dirty="0" smtClean="0"/>
                      <a:t>できない</a:t>
                    </a:r>
                    <a:r>
                      <a:rPr lang="ja-JP" altLang="en-US" dirty="0"/>
                      <a:t>
</a:t>
                    </a:r>
                    <a:r>
                      <a:rPr lang="en-US" altLang="ja-JP" dirty="0" smtClean="0"/>
                      <a:t>17</a:t>
                    </a:r>
                    <a:r>
                      <a:rPr lang="ja-JP" altLang="en-US" dirty="0" smtClean="0"/>
                      <a:t>名</a:t>
                    </a:r>
                    <a:endParaRPr lang="en-US" altLang="ja-JP" dirty="0" smtClean="0"/>
                  </a:p>
                  <a:p>
                    <a:r>
                      <a:rPr lang="en-US" altLang="ja-JP" dirty="0" smtClean="0"/>
                      <a:t>13%</a:t>
                    </a:r>
                    <a:endParaRPr lang="en-US" altLang="ja-JP" dirty="0"/>
                  </a:p>
                </c:rich>
              </c:tx>
              <c:dLblPos val="ctr"/>
              <c:showLegendKey val="0"/>
              <c:showVal val="1"/>
              <c:showCatName val="0"/>
              <c:showSerName val="1"/>
              <c:showPercent val="0"/>
              <c:showBubbleSize val="0"/>
              <c:separator>
</c:separator>
            </c:dLbl>
            <c:spPr>
              <a:solidFill>
                <a:srgbClr val="FFFFFF"/>
              </a:solidFill>
              <a:ln>
                <a:solidFill>
                  <a:srgbClr val="000000"/>
                </a:solidFill>
              </a:ln>
            </c:spPr>
            <c:txPr>
              <a:bodyPr/>
              <a:lstStyle/>
              <a:p>
                <a:pPr>
                  <a:defRPr sz="2000"/>
                </a:pPr>
                <a:endParaRPr lang="ja-JP"/>
              </a:p>
            </c:txPr>
            <c:dLblPos val="ctr"/>
            <c:showLegendKey val="0"/>
            <c:showVal val="1"/>
            <c:showCatName val="0"/>
            <c:showSerName val="1"/>
            <c:showPercent val="0"/>
            <c:showBubbleSize val="0"/>
            <c:separator>
</c:separator>
            <c:showLeaderLines val="0"/>
          </c:dLbls>
          <c:val>
            <c:numRef>
              <c:f>Sheet1!$B$27</c:f>
              <c:numCache>
                <c:formatCode>General</c:formatCode>
                <c:ptCount val="1"/>
                <c:pt idx="0">
                  <c:v>17</c:v>
                </c:pt>
              </c:numCache>
            </c:numRef>
          </c:val>
        </c:ser>
        <c:ser>
          <c:idx val="4"/>
          <c:order val="4"/>
          <c:tx>
            <c:strRef>
              <c:f>Sheet1!$A$28</c:f>
              <c:strCache>
                <c:ptCount val="1"/>
                <c:pt idx="0">
                  <c:v>その他</c:v>
                </c:pt>
              </c:strCache>
            </c:strRef>
          </c:tx>
          <c:invertIfNegative val="0"/>
          <c:dLbls>
            <c:dLbl>
              <c:idx val="0"/>
              <c:layout>
                <c:manualLayout>
                  <c:x val="1.3405161231606099E-2"/>
                  <c:y val="-2.0633872565203001E-3"/>
                </c:manualLayout>
              </c:layout>
              <c:tx>
                <c:rich>
                  <a:bodyPr/>
                  <a:lstStyle/>
                  <a:p>
                    <a:r>
                      <a:rPr lang="ja-JP" altLang="en-US" dirty="0"/>
                      <a:t>その他
</a:t>
                    </a:r>
                    <a:r>
                      <a:rPr lang="en-US" altLang="ja-JP" dirty="0" smtClean="0"/>
                      <a:t>12</a:t>
                    </a:r>
                    <a:r>
                      <a:rPr lang="ja-JP" altLang="en-US" dirty="0" smtClean="0"/>
                      <a:t>名</a:t>
                    </a:r>
                    <a:endParaRPr lang="en-US" altLang="ja-JP" dirty="0" smtClean="0"/>
                  </a:p>
                  <a:p>
                    <a:r>
                      <a:rPr lang="en-US" altLang="ja-JP" dirty="0" smtClean="0"/>
                      <a:t>9%</a:t>
                    </a:r>
                    <a:endParaRPr lang="en-US" altLang="ja-JP" dirty="0"/>
                  </a:p>
                </c:rich>
              </c:tx>
              <c:dLblPos val="ctr"/>
              <c:showLegendKey val="0"/>
              <c:showVal val="1"/>
              <c:showCatName val="0"/>
              <c:showSerName val="1"/>
              <c:showPercent val="0"/>
              <c:showBubbleSize val="0"/>
              <c:separator>
</c:separator>
            </c:dLbl>
            <c:spPr>
              <a:solidFill>
                <a:srgbClr val="FFFFFF"/>
              </a:solidFill>
              <a:ln>
                <a:solidFill>
                  <a:srgbClr val="000000"/>
                </a:solidFill>
              </a:ln>
            </c:spPr>
            <c:txPr>
              <a:bodyPr/>
              <a:lstStyle/>
              <a:p>
                <a:pPr>
                  <a:defRPr sz="2000"/>
                </a:pPr>
                <a:endParaRPr lang="ja-JP"/>
              </a:p>
            </c:txPr>
            <c:dLblPos val="ctr"/>
            <c:showLegendKey val="0"/>
            <c:showVal val="1"/>
            <c:showCatName val="0"/>
            <c:showSerName val="1"/>
            <c:showPercent val="0"/>
            <c:showBubbleSize val="0"/>
            <c:separator>
</c:separator>
            <c:showLeaderLines val="0"/>
          </c:dLbls>
          <c:val>
            <c:numRef>
              <c:f>Sheet1!$B$28</c:f>
              <c:numCache>
                <c:formatCode>General</c:formatCode>
                <c:ptCount val="1"/>
                <c:pt idx="0">
                  <c:v>12</c:v>
                </c:pt>
              </c:numCache>
            </c:numRef>
          </c:val>
        </c:ser>
        <c:ser>
          <c:idx val="5"/>
          <c:order val="5"/>
          <c:tx>
            <c:strRef>
              <c:f>Sheet1!$A$29</c:f>
              <c:strCache>
                <c:ptCount val="1"/>
                <c:pt idx="0">
                  <c:v>無回答</c:v>
                </c:pt>
              </c:strCache>
            </c:strRef>
          </c:tx>
          <c:invertIfNegative val="0"/>
          <c:dLbls>
            <c:dLbl>
              <c:idx val="0"/>
              <c:layout>
                <c:manualLayout>
                  <c:x val="5.87810321055834E-2"/>
                  <c:y val="-8.75163771209021E-2"/>
                </c:manualLayout>
              </c:layout>
              <c:tx>
                <c:rich>
                  <a:bodyPr/>
                  <a:lstStyle/>
                  <a:p>
                    <a:r>
                      <a:rPr lang="ja-JP" altLang="en-US" dirty="0"/>
                      <a:t>無回答
</a:t>
                    </a:r>
                    <a:r>
                      <a:rPr lang="en-US" altLang="ja-JP" dirty="0" smtClean="0"/>
                      <a:t>6</a:t>
                    </a:r>
                    <a:r>
                      <a:rPr lang="ja-JP" altLang="en-US" dirty="0" smtClean="0"/>
                      <a:t>名</a:t>
                    </a:r>
                    <a:endParaRPr lang="en-US" altLang="ja-JP" dirty="0" smtClean="0"/>
                  </a:p>
                  <a:p>
                    <a:r>
                      <a:rPr lang="en-US" altLang="ja-JP" dirty="0" smtClean="0"/>
                      <a:t>5%</a:t>
                    </a:r>
                    <a:endParaRPr lang="ja-JP" altLang="en-US" dirty="0"/>
                  </a:p>
                </c:rich>
              </c:tx>
              <c:showLegendKey val="0"/>
              <c:showVal val="1"/>
              <c:showCatName val="0"/>
              <c:showSerName val="1"/>
              <c:showPercent val="0"/>
              <c:showBubbleSize val="0"/>
              <c:separator>
</c:separator>
            </c:dLbl>
            <c:spPr>
              <a:solidFill>
                <a:srgbClr val="FFFFFF"/>
              </a:solidFill>
              <a:ln>
                <a:solidFill>
                  <a:srgbClr val="000000"/>
                </a:solidFill>
              </a:ln>
            </c:spPr>
            <c:txPr>
              <a:bodyPr/>
              <a:lstStyle/>
              <a:p>
                <a:pPr>
                  <a:defRPr sz="2000"/>
                </a:pPr>
                <a:endParaRPr lang="ja-JP"/>
              </a:p>
            </c:txPr>
            <c:showLegendKey val="0"/>
            <c:showVal val="1"/>
            <c:showCatName val="0"/>
            <c:showSerName val="1"/>
            <c:showPercent val="0"/>
            <c:showBubbleSize val="0"/>
            <c:separator>
</c:separator>
            <c:showLeaderLines val="0"/>
          </c:dLbls>
          <c:val>
            <c:numRef>
              <c:f>Sheet1!$B$29</c:f>
              <c:numCache>
                <c:formatCode>General</c:formatCode>
                <c:ptCount val="1"/>
                <c:pt idx="0">
                  <c:v>6</c:v>
                </c:pt>
              </c:numCache>
            </c:numRef>
          </c:val>
        </c:ser>
        <c:dLbls>
          <c:showLegendKey val="0"/>
          <c:showVal val="1"/>
          <c:showCatName val="0"/>
          <c:showSerName val="0"/>
          <c:showPercent val="0"/>
          <c:showBubbleSize val="0"/>
        </c:dLbls>
        <c:gapWidth val="150"/>
        <c:overlap val="100"/>
        <c:axId val="65155072"/>
        <c:axId val="65156608"/>
      </c:barChart>
      <c:catAx>
        <c:axId val="65155072"/>
        <c:scaling>
          <c:orientation val="minMax"/>
        </c:scaling>
        <c:delete val="1"/>
        <c:axPos val="l"/>
        <c:majorTickMark val="out"/>
        <c:minorTickMark val="none"/>
        <c:tickLblPos val="nextTo"/>
        <c:crossAx val="65156608"/>
        <c:crosses val="autoZero"/>
        <c:auto val="1"/>
        <c:lblAlgn val="ctr"/>
        <c:lblOffset val="100"/>
        <c:noMultiLvlLbl val="0"/>
      </c:catAx>
      <c:valAx>
        <c:axId val="65156608"/>
        <c:scaling>
          <c:orientation val="minMax"/>
        </c:scaling>
        <c:delete val="1"/>
        <c:axPos val="b"/>
        <c:numFmt formatCode="General" sourceLinked="1"/>
        <c:majorTickMark val="out"/>
        <c:minorTickMark val="none"/>
        <c:tickLblPos val="nextTo"/>
        <c:crossAx val="65155072"/>
        <c:crosses val="autoZero"/>
        <c:crossBetween val="between"/>
      </c:valAx>
    </c:plotArea>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pieChart>
        <c:varyColors val="1"/>
        <c:ser>
          <c:idx val="0"/>
          <c:order val="0"/>
          <c:dLbls>
            <c:dLbl>
              <c:idx val="0"/>
              <c:layout>
                <c:manualLayout>
                  <c:x val="-8.6661875129354402E-2"/>
                  <c:y val="0"/>
                </c:manualLayout>
              </c:layout>
              <c:tx>
                <c:rich>
                  <a:bodyPr/>
                  <a:lstStyle/>
                  <a:p>
                    <a:pPr>
                      <a:defRPr sz="2000"/>
                    </a:pPr>
                    <a:r>
                      <a:rPr lang="ja-JP" altLang="en-US" sz="2000" dirty="0" smtClean="0"/>
                      <a:t>知っている</a:t>
                    </a:r>
                    <a:r>
                      <a:rPr lang="en-US" altLang="ja-JP" sz="2000" baseline="0" dirty="0" smtClean="0"/>
                      <a:t> </a:t>
                    </a:r>
                    <a:r>
                      <a:rPr lang="en-US" altLang="ja-JP" sz="2000" dirty="0" smtClean="0"/>
                      <a:t>16</a:t>
                    </a:r>
                    <a:r>
                      <a:rPr lang="ja-JP" altLang="en-US" sz="2000" dirty="0" smtClean="0">
                        <a:solidFill>
                          <a:schemeClr val="tx1"/>
                        </a:solidFill>
                      </a:rPr>
                      <a:t>名</a:t>
                    </a:r>
                    <a:endParaRPr lang="en-US" altLang="ja-JP" sz="2000" dirty="0" smtClean="0">
                      <a:solidFill>
                        <a:schemeClr val="tx1"/>
                      </a:solidFill>
                    </a:endParaRPr>
                  </a:p>
                  <a:p>
                    <a:pPr>
                      <a:defRPr sz="2000"/>
                    </a:pPr>
                    <a:r>
                      <a:rPr lang="en-US" altLang="ja-JP" sz="2000" dirty="0" smtClean="0">
                        <a:solidFill>
                          <a:schemeClr val="tx1"/>
                        </a:solidFill>
                      </a:rPr>
                      <a:t>14%</a:t>
                    </a:r>
                    <a:endParaRPr lang="en-US" altLang="ja-JP" sz="2000" dirty="0">
                      <a:solidFill>
                        <a:schemeClr val="tx1"/>
                      </a:solidFill>
                    </a:endParaRPr>
                  </a:p>
                </c:rich>
              </c:tx>
              <c:spPr>
                <a:solidFill>
                  <a:schemeClr val="bg1"/>
                </a:solidFill>
                <a:ln>
                  <a:solidFill>
                    <a:srgbClr val="000000"/>
                  </a:solidFill>
                </a:ln>
              </c:spPr>
              <c:showLegendKey val="0"/>
              <c:showVal val="1"/>
              <c:showCatName val="1"/>
              <c:showSerName val="0"/>
              <c:showPercent val="1"/>
              <c:showBubbleSize val="0"/>
            </c:dLbl>
            <c:dLbl>
              <c:idx val="1"/>
              <c:tx>
                <c:rich>
                  <a:bodyPr/>
                  <a:lstStyle/>
                  <a:p>
                    <a:pPr>
                      <a:defRPr sz="2000"/>
                    </a:pPr>
                    <a:r>
                      <a:rPr lang="ja-JP" altLang="en-US" sz="2000" dirty="0" smtClean="0"/>
                      <a:t>知らない</a:t>
                    </a:r>
                    <a:endParaRPr lang="en-US" altLang="ja-JP" sz="2000" dirty="0" smtClean="0"/>
                  </a:p>
                  <a:p>
                    <a:pPr>
                      <a:defRPr sz="2000"/>
                    </a:pPr>
                    <a:r>
                      <a:rPr lang="en-US" altLang="ja-JP" sz="2000" dirty="0" smtClean="0"/>
                      <a:t> 93</a:t>
                    </a:r>
                    <a:r>
                      <a:rPr lang="ja-JP" altLang="en-US" sz="2000" dirty="0" smtClean="0">
                        <a:solidFill>
                          <a:srgbClr val="000000"/>
                        </a:solidFill>
                      </a:rPr>
                      <a:t>名</a:t>
                    </a:r>
                    <a:endParaRPr lang="en-US" altLang="ja-JP" sz="2000" dirty="0" smtClean="0">
                      <a:solidFill>
                        <a:srgbClr val="000000"/>
                      </a:solidFill>
                    </a:endParaRPr>
                  </a:p>
                  <a:p>
                    <a:pPr>
                      <a:defRPr sz="2000"/>
                    </a:pPr>
                    <a:r>
                      <a:rPr lang="en-US" altLang="ja-JP" sz="2000" dirty="0" smtClean="0">
                        <a:solidFill>
                          <a:srgbClr val="000000"/>
                        </a:solidFill>
                      </a:rPr>
                      <a:t>82%</a:t>
                    </a:r>
                  </a:p>
                </c:rich>
              </c:tx>
              <c:spPr>
                <a:solidFill>
                  <a:schemeClr val="bg1"/>
                </a:solidFill>
                <a:ln>
                  <a:solidFill>
                    <a:srgbClr val="000000"/>
                  </a:solidFill>
                </a:ln>
              </c:spPr>
              <c:showLegendKey val="0"/>
              <c:showVal val="1"/>
              <c:showCatName val="1"/>
              <c:showSerName val="0"/>
              <c:showPercent val="1"/>
              <c:showBubbleSize val="0"/>
            </c:dLbl>
            <c:dLbl>
              <c:idx val="2"/>
              <c:layout>
                <c:manualLayout>
                  <c:x val="-3.3590244219415297E-2"/>
                  <c:y val="0"/>
                </c:manualLayout>
              </c:layout>
              <c:tx>
                <c:rich>
                  <a:bodyPr/>
                  <a:lstStyle/>
                  <a:p>
                    <a:pPr>
                      <a:defRPr sz="2000"/>
                    </a:pPr>
                    <a:r>
                      <a:rPr lang="ja-JP" altLang="en-US" sz="2000" dirty="0" smtClean="0"/>
                      <a:t>無回答　</a:t>
                    </a:r>
                    <a:endParaRPr lang="en-US" altLang="ja-JP" sz="2000" dirty="0" smtClean="0"/>
                  </a:p>
                  <a:p>
                    <a:pPr>
                      <a:defRPr sz="2000"/>
                    </a:pPr>
                    <a:r>
                      <a:rPr lang="ja-JP" altLang="ja-JP" sz="2000" dirty="0" smtClean="0"/>
                      <a:t>5</a:t>
                    </a:r>
                    <a:r>
                      <a:rPr lang="ja-JP" altLang="en-US" sz="2000" dirty="0" smtClean="0"/>
                      <a:t>名</a:t>
                    </a:r>
                    <a:endParaRPr lang="en-US" altLang="ja-JP" sz="2000" dirty="0" smtClean="0"/>
                  </a:p>
                  <a:p>
                    <a:pPr>
                      <a:defRPr sz="2000"/>
                    </a:pPr>
                    <a:r>
                      <a:rPr lang="en-US" altLang="ja-JP" sz="2000" dirty="0" smtClean="0"/>
                      <a:t>4%</a:t>
                    </a:r>
                    <a:endParaRPr lang="en-US" altLang="ja-JP" sz="2000" dirty="0"/>
                  </a:p>
                </c:rich>
              </c:tx>
              <c:spPr>
                <a:solidFill>
                  <a:schemeClr val="bg1"/>
                </a:solidFill>
                <a:ln>
                  <a:solidFill>
                    <a:srgbClr val="000000"/>
                  </a:solidFill>
                </a:ln>
              </c:spPr>
              <c:showLegendKey val="0"/>
              <c:showVal val="1"/>
              <c:showCatName val="1"/>
              <c:showSerName val="0"/>
              <c:showPercent val="1"/>
              <c:showBubbleSize val="0"/>
            </c:dLbl>
            <c:spPr>
              <a:solidFill>
                <a:schemeClr val="bg1"/>
              </a:solidFill>
              <a:ln>
                <a:solidFill>
                  <a:srgbClr val="000000"/>
                </a:solidFill>
              </a:ln>
            </c:spPr>
            <c:txPr>
              <a:bodyPr/>
              <a:lstStyle/>
              <a:p>
                <a:pPr>
                  <a:defRPr sz="1600"/>
                </a:pPr>
                <a:endParaRPr lang="ja-JP"/>
              </a:p>
            </c:txPr>
            <c:showLegendKey val="0"/>
            <c:showVal val="1"/>
            <c:showCatName val="1"/>
            <c:showSerName val="0"/>
            <c:showPercent val="1"/>
            <c:showBubbleSize val="0"/>
            <c:showLeaderLines val="1"/>
          </c:dLbls>
          <c:cat>
            <c:strRef>
              <c:f>データ集計!$A$92:$A$94</c:f>
              <c:strCache>
                <c:ptCount val="3"/>
                <c:pt idx="0">
                  <c:v>知っている</c:v>
                </c:pt>
                <c:pt idx="1">
                  <c:v>知らない</c:v>
                </c:pt>
                <c:pt idx="2">
                  <c:v>無回答</c:v>
                </c:pt>
              </c:strCache>
            </c:strRef>
          </c:cat>
          <c:val>
            <c:numRef>
              <c:f>データ集計!$B$92:$B$94</c:f>
              <c:numCache>
                <c:formatCode>General</c:formatCode>
                <c:ptCount val="3"/>
                <c:pt idx="0">
                  <c:v>16</c:v>
                </c:pt>
                <c:pt idx="1">
                  <c:v>93</c:v>
                </c:pt>
                <c:pt idx="2">
                  <c:v>5</c:v>
                </c:pt>
              </c:numCache>
            </c:numRef>
          </c:val>
        </c:ser>
        <c:dLbls>
          <c:showLegendKey val="0"/>
          <c:showVal val="1"/>
          <c:showCatName val="1"/>
          <c:showSerName val="0"/>
          <c:showPercent val="0"/>
          <c:showBubbleSize val="0"/>
          <c:showLeaderLines val="1"/>
        </c:dLbls>
        <c:firstSliceAng val="0"/>
      </c:pieChart>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72443F-89D8-9C4A-A169-41E0D546B7EE}" type="datetimeFigureOut">
              <a:rPr kumimoji="1" lang="ja-JP" altLang="en-US" smtClean="0"/>
              <a:t>2014/9/19</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A29E09-E4CB-E443-A3D3-F4353DC350B8}" type="slidenum">
              <a:rPr kumimoji="1" lang="ja-JP" altLang="en-US" smtClean="0"/>
              <a:t>‹#›</a:t>
            </a:fld>
            <a:endParaRPr kumimoji="1" lang="ja-JP" altLang="en-US"/>
          </a:p>
        </p:txBody>
      </p:sp>
    </p:spTree>
    <p:extLst>
      <p:ext uri="{BB962C8B-B14F-4D97-AF65-F5344CB8AC3E}">
        <p14:creationId xmlns:p14="http://schemas.microsoft.com/office/powerpoint/2010/main" val="2526502009"/>
      </p:ext>
    </p:extLst>
  </p:cSld>
  <p:clrMap bg1="lt1" tx1="dk1" bg2="lt2" tx2="dk2" accent1="accent1" accent2="accent2" accent3="accent3" accent4="accent4" accent5="accent5" accent6="accent6" hlink="hlink" folHlink="folHlink"/>
  <p:notesStyle>
    <a:lvl1pPr marL="0" algn="l" defTabSz="457061" rtl="0" eaLnBrk="1" latinLnBrk="0" hangingPunct="1">
      <a:defRPr kumimoji="1" sz="1300" kern="1200">
        <a:solidFill>
          <a:schemeClr val="tx1"/>
        </a:solidFill>
        <a:latin typeface="+mn-lt"/>
        <a:ea typeface="+mn-ea"/>
        <a:cs typeface="+mn-cs"/>
      </a:defRPr>
    </a:lvl1pPr>
    <a:lvl2pPr marL="457061" algn="l" defTabSz="457061" rtl="0" eaLnBrk="1" latinLnBrk="0" hangingPunct="1">
      <a:defRPr kumimoji="1" sz="1300" kern="1200">
        <a:solidFill>
          <a:schemeClr val="tx1"/>
        </a:solidFill>
        <a:latin typeface="+mn-lt"/>
        <a:ea typeface="+mn-ea"/>
        <a:cs typeface="+mn-cs"/>
      </a:defRPr>
    </a:lvl2pPr>
    <a:lvl3pPr marL="914123" algn="l" defTabSz="457061" rtl="0" eaLnBrk="1" latinLnBrk="0" hangingPunct="1">
      <a:defRPr kumimoji="1" sz="1300" kern="1200">
        <a:solidFill>
          <a:schemeClr val="tx1"/>
        </a:solidFill>
        <a:latin typeface="+mn-lt"/>
        <a:ea typeface="+mn-ea"/>
        <a:cs typeface="+mn-cs"/>
      </a:defRPr>
    </a:lvl3pPr>
    <a:lvl4pPr marL="1371183" algn="l" defTabSz="457061" rtl="0" eaLnBrk="1" latinLnBrk="0" hangingPunct="1">
      <a:defRPr kumimoji="1" sz="1300" kern="1200">
        <a:solidFill>
          <a:schemeClr val="tx1"/>
        </a:solidFill>
        <a:latin typeface="+mn-lt"/>
        <a:ea typeface="+mn-ea"/>
        <a:cs typeface="+mn-cs"/>
      </a:defRPr>
    </a:lvl4pPr>
    <a:lvl5pPr marL="1828244" algn="l" defTabSz="457061" rtl="0" eaLnBrk="1" latinLnBrk="0" hangingPunct="1">
      <a:defRPr kumimoji="1" sz="1300" kern="1200">
        <a:solidFill>
          <a:schemeClr val="tx1"/>
        </a:solidFill>
        <a:latin typeface="+mn-lt"/>
        <a:ea typeface="+mn-ea"/>
        <a:cs typeface="+mn-cs"/>
      </a:defRPr>
    </a:lvl5pPr>
    <a:lvl6pPr marL="2285306" algn="l" defTabSz="457061" rtl="0" eaLnBrk="1" latinLnBrk="0" hangingPunct="1">
      <a:defRPr kumimoji="1" sz="1300" kern="1200">
        <a:solidFill>
          <a:schemeClr val="tx1"/>
        </a:solidFill>
        <a:latin typeface="+mn-lt"/>
        <a:ea typeface="+mn-ea"/>
        <a:cs typeface="+mn-cs"/>
      </a:defRPr>
    </a:lvl6pPr>
    <a:lvl7pPr marL="2742367" algn="l" defTabSz="457061" rtl="0" eaLnBrk="1" latinLnBrk="0" hangingPunct="1">
      <a:defRPr kumimoji="1" sz="1300" kern="1200">
        <a:solidFill>
          <a:schemeClr val="tx1"/>
        </a:solidFill>
        <a:latin typeface="+mn-lt"/>
        <a:ea typeface="+mn-ea"/>
        <a:cs typeface="+mn-cs"/>
      </a:defRPr>
    </a:lvl7pPr>
    <a:lvl8pPr marL="3199429" algn="l" defTabSz="457061" rtl="0" eaLnBrk="1" latinLnBrk="0" hangingPunct="1">
      <a:defRPr kumimoji="1" sz="1300" kern="1200">
        <a:solidFill>
          <a:schemeClr val="tx1"/>
        </a:solidFill>
        <a:latin typeface="+mn-lt"/>
        <a:ea typeface="+mn-ea"/>
        <a:cs typeface="+mn-cs"/>
      </a:defRPr>
    </a:lvl8pPr>
    <a:lvl9pPr marL="3656490" algn="l" defTabSz="457061" rtl="0" eaLnBrk="1" latinLnBrk="0" hangingPunct="1">
      <a:defRPr kumimoji="1"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3000" y="685800"/>
            <a:ext cx="4572000" cy="34290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2A29E09-E4CB-E443-A3D3-F4353DC350B8}" type="slidenum">
              <a:rPr kumimoji="1" lang="ja-JP" altLang="en-US" smtClean="0"/>
              <a:t>2</a:t>
            </a:fld>
            <a:endParaRPr kumimoji="1" lang="ja-JP" altLang="en-US"/>
          </a:p>
        </p:txBody>
      </p:sp>
    </p:spTree>
    <p:extLst>
      <p:ext uri="{BB962C8B-B14F-4D97-AF65-F5344CB8AC3E}">
        <p14:creationId xmlns:p14="http://schemas.microsoft.com/office/powerpoint/2010/main" val="8984642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3000" y="685800"/>
            <a:ext cx="4572000" cy="34290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2A29E09-E4CB-E443-A3D3-F4353DC350B8}" type="slidenum">
              <a:rPr kumimoji="1" lang="ja-JP" altLang="en-US" smtClean="0"/>
              <a:t>3</a:t>
            </a:fld>
            <a:endParaRPr kumimoji="1" lang="ja-JP" altLang="en-US"/>
          </a:p>
        </p:txBody>
      </p:sp>
    </p:spTree>
    <p:extLst>
      <p:ext uri="{BB962C8B-B14F-4D97-AF65-F5344CB8AC3E}">
        <p14:creationId xmlns:p14="http://schemas.microsoft.com/office/powerpoint/2010/main" val="8984642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正方形/長方形 6"/>
          <p:cNvSpPr/>
          <p:nvPr/>
        </p:nvSpPr>
        <p:spPr bwMode="white">
          <a:xfrm>
            <a:off x="0" y="5971035"/>
            <a:ext cx="9144000" cy="88696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6" rIns="91411" bIns="45706" anchor="ctr"/>
          <a:lstStyle/>
          <a:p>
            <a:pPr algn="ctr" eaLnBrk="1" latinLnBrk="0" hangingPunct="1"/>
            <a:endParaRPr kumimoji="0" lang="en-US"/>
          </a:p>
        </p:txBody>
      </p:sp>
      <p:sp>
        <p:nvSpPr>
          <p:cNvPr id="10" name="正方形/長方形 9"/>
          <p:cNvSpPr/>
          <p:nvPr/>
        </p:nvSpPr>
        <p:spPr>
          <a:xfrm>
            <a:off x="-9142" y="6053326"/>
            <a:ext cx="2249424" cy="713236"/>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6" rIns="91411" bIns="45706" anchor="ctr"/>
          <a:lstStyle/>
          <a:p>
            <a:pPr algn="ctr" eaLnBrk="1" latinLnBrk="0" hangingPunct="1"/>
            <a:endParaRPr kumimoji="0" lang="en-US"/>
          </a:p>
        </p:txBody>
      </p:sp>
      <p:sp>
        <p:nvSpPr>
          <p:cNvPr id="11" name="正方形/長方形 10"/>
          <p:cNvSpPr/>
          <p:nvPr/>
        </p:nvSpPr>
        <p:spPr>
          <a:xfrm>
            <a:off x="2359152" y="6044183"/>
            <a:ext cx="6784848" cy="713236"/>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6" rIns="91411" bIns="45706" anchor="ctr"/>
          <a:lstStyle/>
          <a:p>
            <a:pPr algn="ctr" eaLnBrk="1" latinLnBrk="0" hangingPunct="1"/>
            <a:endParaRPr kumimoji="0" lang="en-US"/>
          </a:p>
        </p:txBody>
      </p:sp>
      <p:sp>
        <p:nvSpPr>
          <p:cNvPr id="8" name="タイトル 7"/>
          <p:cNvSpPr>
            <a:spLocks noGrp="1"/>
          </p:cNvSpPr>
          <p:nvPr>
            <p:ph type="ctrTitle"/>
          </p:nvPr>
        </p:nvSpPr>
        <p:spPr>
          <a:xfrm>
            <a:off x="2362200" y="4038600"/>
            <a:ext cx="6477000" cy="1828800"/>
          </a:xfrm>
        </p:spPr>
        <p:txBody>
          <a:bodyPr anchor="b"/>
          <a:lstStyle>
            <a:lvl1pPr>
              <a:defRPr cap="all" baseline="0"/>
            </a:lvl1pPr>
          </a:lstStyle>
          <a:p>
            <a:r>
              <a:rPr kumimoji="0" lang="ja-JP" altLang="en-US" smtClean="0"/>
              <a:t>マスター タイトルの書式設定</a:t>
            </a:r>
            <a:endParaRPr kumimoji="0" lang="en-US"/>
          </a:p>
        </p:txBody>
      </p:sp>
      <p:sp>
        <p:nvSpPr>
          <p:cNvPr id="9" name="サブタイトル 8"/>
          <p:cNvSpPr>
            <a:spLocks noGrp="1"/>
          </p:cNvSpPr>
          <p:nvPr>
            <p:ph type="subTitle" idx="1"/>
          </p:nvPr>
        </p:nvSpPr>
        <p:spPr>
          <a:xfrm>
            <a:off x="2362200" y="6050040"/>
            <a:ext cx="6705600" cy="685800"/>
          </a:xfrm>
        </p:spPr>
        <p:txBody>
          <a:bodyPr anchor="ctr">
            <a:normAutofit/>
          </a:bodyPr>
          <a:lstStyle>
            <a:lvl1pPr marL="0" indent="0" algn="l">
              <a:buNone/>
              <a:defRPr sz="2500">
                <a:solidFill>
                  <a:srgbClr val="FFFFFF"/>
                </a:solidFill>
              </a:defRPr>
            </a:lvl1pPr>
            <a:lvl2pPr marL="457061" indent="0" algn="ctr">
              <a:buNone/>
            </a:lvl2pPr>
            <a:lvl3pPr marL="914123" indent="0" algn="ctr">
              <a:buNone/>
            </a:lvl3pPr>
            <a:lvl4pPr marL="1371183" indent="0" algn="ctr">
              <a:buNone/>
            </a:lvl4pPr>
            <a:lvl5pPr marL="1828244" indent="0" algn="ctr">
              <a:buNone/>
            </a:lvl5pPr>
            <a:lvl6pPr marL="2285306" indent="0" algn="ctr">
              <a:buNone/>
            </a:lvl6pPr>
            <a:lvl7pPr marL="2742367" indent="0" algn="ctr">
              <a:buNone/>
            </a:lvl7pPr>
            <a:lvl8pPr marL="3199429" indent="0" algn="ctr">
              <a:buNone/>
            </a:lvl8pPr>
            <a:lvl9pPr marL="3656490" indent="0" algn="ctr">
              <a:buNone/>
            </a:lvl9pPr>
          </a:lstStyle>
          <a:p>
            <a:r>
              <a:rPr kumimoji="0" lang="ja-JP" altLang="en-US" smtClean="0"/>
              <a:t>マスター サブタイトルの書式設定</a:t>
            </a:r>
            <a:endParaRPr kumimoji="0" lang="en-US"/>
          </a:p>
        </p:txBody>
      </p:sp>
      <p:sp>
        <p:nvSpPr>
          <p:cNvPr id="28" name="日付プレースホルダー 27"/>
          <p:cNvSpPr>
            <a:spLocks noGrp="1"/>
          </p:cNvSpPr>
          <p:nvPr>
            <p:ph type="dt" sz="half" idx="10"/>
          </p:nvPr>
        </p:nvSpPr>
        <p:spPr>
          <a:xfrm>
            <a:off x="76200" y="6068700"/>
            <a:ext cx="2057400" cy="685800"/>
          </a:xfrm>
        </p:spPr>
        <p:txBody>
          <a:bodyPr>
            <a:noAutofit/>
          </a:bodyPr>
          <a:lstStyle>
            <a:lvl1pPr algn="ctr">
              <a:defRPr sz="2000">
                <a:solidFill>
                  <a:srgbClr val="FFFFFF"/>
                </a:solidFill>
              </a:defRPr>
            </a:lvl1pPr>
          </a:lstStyle>
          <a:p>
            <a:fld id="{B3B03C20-CB75-BA4D-9A88-5DF1DEA0B4D9}" type="datetimeFigureOut">
              <a:rPr kumimoji="1" lang="ja-JP" altLang="en-US" smtClean="0"/>
              <a:t>2014/9/19</a:t>
            </a:fld>
            <a:endParaRPr kumimoji="1" lang="ja-JP" altLang="en-US"/>
          </a:p>
        </p:txBody>
      </p:sp>
      <p:sp>
        <p:nvSpPr>
          <p:cNvPr id="17" name="フッター プレースホルダー 16"/>
          <p:cNvSpPr>
            <a:spLocks noGrp="1"/>
          </p:cNvSpPr>
          <p:nvPr>
            <p:ph type="ftr" sz="quarter" idx="11"/>
          </p:nvPr>
        </p:nvSpPr>
        <p:spPr>
          <a:xfrm>
            <a:off x="2085393" y="236555"/>
            <a:ext cx="5867400" cy="365123"/>
          </a:xfrm>
        </p:spPr>
        <p:txBody>
          <a:bodyPr/>
          <a:lstStyle>
            <a:lvl1pPr algn="r">
              <a:defRPr>
                <a:solidFill>
                  <a:schemeClr val="tx2"/>
                </a:solidFill>
              </a:defRPr>
            </a:lvl1pPr>
          </a:lstStyle>
          <a:p>
            <a:endParaRPr kumimoji="1" lang="ja-JP" altLang="en-US"/>
          </a:p>
        </p:txBody>
      </p:sp>
      <p:sp>
        <p:nvSpPr>
          <p:cNvPr id="29" name="スライド番号プレースホルダー 28"/>
          <p:cNvSpPr>
            <a:spLocks noGrp="1"/>
          </p:cNvSpPr>
          <p:nvPr>
            <p:ph type="sldNum" sz="quarter" idx="12"/>
          </p:nvPr>
        </p:nvSpPr>
        <p:spPr>
          <a:xfrm>
            <a:off x="8001000" y="228600"/>
            <a:ext cx="838200" cy="381000"/>
          </a:xfrm>
        </p:spPr>
        <p:txBody>
          <a:bodyPr/>
          <a:lstStyle>
            <a:lvl1pPr>
              <a:defRPr>
                <a:solidFill>
                  <a:schemeClr val="tx2"/>
                </a:solidFill>
              </a:defRPr>
            </a:lvl1pPr>
          </a:lstStyle>
          <a:p>
            <a:pPr algn="r"/>
            <a:fld id="{F7886C9C-DC18-4195-8FD5-A50AA931D419}" type="slidenum">
              <a:rPr lang="en-US" smtClean="0"/>
              <a:pPr algn="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B3B03C20-CB75-BA4D-9A88-5DF1DEA0B4D9}" type="datetimeFigureOut">
              <a:rPr kumimoji="1" lang="ja-JP" altLang="en-US" smtClean="0"/>
              <a:t>2014/9/19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5E58C85-50D4-5347-BFB7-F90CA8D46C8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53200" y="609600"/>
            <a:ext cx="2057400" cy="5516565"/>
          </a:xfrm>
        </p:spPr>
        <p:txBody>
          <a:bodyPr vert="eaVer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609600"/>
            <a:ext cx="5562600" cy="5516565"/>
          </a:xfrm>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a:xfrm>
            <a:off x="6553200" y="6248420"/>
            <a:ext cx="2209800" cy="365123"/>
          </a:xfrm>
        </p:spPr>
        <p:txBody>
          <a:bodyPr/>
          <a:lstStyle/>
          <a:p>
            <a:fld id="{B3B03C20-CB75-BA4D-9A88-5DF1DEA0B4D9}" type="datetimeFigureOut">
              <a:rPr kumimoji="1" lang="ja-JP" altLang="en-US" smtClean="0"/>
              <a:t>2014/9/19</a:t>
            </a:fld>
            <a:endParaRPr kumimoji="1" lang="ja-JP" altLang="en-US"/>
          </a:p>
        </p:txBody>
      </p:sp>
      <p:sp>
        <p:nvSpPr>
          <p:cNvPr id="5" name="フッター プレースホルダー 4"/>
          <p:cNvSpPr>
            <a:spLocks noGrp="1"/>
          </p:cNvSpPr>
          <p:nvPr>
            <p:ph type="ftr" sz="quarter" idx="11"/>
          </p:nvPr>
        </p:nvSpPr>
        <p:spPr>
          <a:xfrm>
            <a:off x="457207" y="6248224"/>
            <a:ext cx="5573483" cy="365123"/>
          </a:xfrm>
        </p:spPr>
        <p:txBody>
          <a:bodyPr/>
          <a:lstStyle/>
          <a:p>
            <a:endParaRPr kumimoji="1" lang="ja-JP" altLang="en-US"/>
          </a:p>
        </p:txBody>
      </p:sp>
      <p:sp>
        <p:nvSpPr>
          <p:cNvPr id="7" name="正方形/長方形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lIns="91411" tIns="45706" rIns="91411" bIns="45706" rtlCol="0" anchor="ctr"/>
          <a:lstStyle/>
          <a:p>
            <a:pPr algn="ctr" eaLnBrk="1" latinLnBrk="0" hangingPunct="1"/>
            <a:endParaRPr kumimoji="0" lang="en-US"/>
          </a:p>
        </p:txBody>
      </p:sp>
      <p:sp>
        <p:nvSpPr>
          <p:cNvPr id="8" name="正方形/長方形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lIns="91411" tIns="45706" rIns="91411" bIns="45706" rtlCol="0" anchor="ctr"/>
          <a:lstStyle/>
          <a:p>
            <a:pPr algn="ctr" eaLnBrk="1" latinLnBrk="0" hangingPunct="1"/>
            <a:endParaRPr kumimoji="0" lang="en-US"/>
          </a:p>
        </p:txBody>
      </p:sp>
      <p:sp>
        <p:nvSpPr>
          <p:cNvPr id="9" name="正方形/長方形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lIns="91411" tIns="45706" rIns="91411" bIns="45706" rtlCol="0" anchor="ctr"/>
          <a:lstStyle/>
          <a:p>
            <a:pPr algn="ctr" eaLnBrk="1" latinLnBrk="0" hangingPunct="1"/>
            <a:endParaRPr kumimoji="0" lang="en-US"/>
          </a:p>
        </p:txBody>
      </p:sp>
      <p:sp>
        <p:nvSpPr>
          <p:cNvPr id="6" name="スライド番号プレースホルダー 5"/>
          <p:cNvSpPr>
            <a:spLocks noGrp="1"/>
          </p:cNvSpPr>
          <p:nvPr>
            <p:ph type="sldNum" sz="quarter" idx="12"/>
          </p:nvPr>
        </p:nvSpPr>
        <p:spPr>
          <a:xfrm rot="5400000">
            <a:off x="5989638" y="144462"/>
            <a:ext cx="533400" cy="244476"/>
          </a:xfrm>
        </p:spPr>
        <p:txBody>
          <a:bodyPr/>
          <a:lstStyle/>
          <a:p>
            <a:fld id="{15E58C85-50D4-5347-BFB7-F90CA8D46C8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12648" y="228600"/>
            <a:ext cx="8153400" cy="990600"/>
          </a:xfrm>
        </p:spPr>
        <p:txBody>
          <a:bodyPr/>
          <a:lstStyle/>
          <a:p>
            <a:r>
              <a:rPr kumimoji="0" lang="ja-JP" altLang="en-US" smtClean="0"/>
              <a:t>マスター タイトルの書式設定</a:t>
            </a:r>
            <a:endParaRPr kumimoji="0" lang="en-US"/>
          </a:p>
        </p:txBody>
      </p:sp>
      <p:sp>
        <p:nvSpPr>
          <p:cNvPr id="4" name="日付プレースホルダー 3"/>
          <p:cNvSpPr>
            <a:spLocks noGrp="1"/>
          </p:cNvSpPr>
          <p:nvPr>
            <p:ph type="dt" sz="half" idx="10"/>
          </p:nvPr>
        </p:nvSpPr>
        <p:spPr/>
        <p:txBody>
          <a:bodyPr/>
          <a:lstStyle/>
          <a:p>
            <a:fld id="{B3B03C20-CB75-BA4D-9A88-5DF1DEA0B4D9}" type="datetimeFigureOut">
              <a:rPr kumimoji="1" lang="ja-JP" altLang="en-US" smtClean="0"/>
              <a:t>2014/9/19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lvl1pPr>
              <a:defRPr>
                <a:solidFill>
                  <a:srgbClr val="FFFFFF"/>
                </a:solidFill>
              </a:defRPr>
            </a:lvl1pPr>
          </a:lstStyle>
          <a:p>
            <a:fld id="{15E58C85-50D4-5347-BFB7-F90CA8D46C8C}" type="slidenum">
              <a:rPr kumimoji="1" lang="ja-JP" altLang="en-US" smtClean="0"/>
              <a:t>‹#›</a:t>
            </a:fld>
            <a:endParaRPr kumimoji="1" lang="ja-JP" altLang="en-US"/>
          </a:p>
        </p:txBody>
      </p:sp>
      <p:sp>
        <p:nvSpPr>
          <p:cNvPr id="8" name="コンテンツ プレースホルダー 7"/>
          <p:cNvSpPr>
            <a:spLocks noGrp="1"/>
          </p:cNvSpPr>
          <p:nvPr>
            <p:ph sz="quarter" idx="1"/>
          </p:nvPr>
        </p:nvSpPr>
        <p:spPr>
          <a:xfrm>
            <a:off x="612648" y="1600200"/>
            <a:ext cx="8153400" cy="44958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3" name="テキスト プレースホルダー 2"/>
          <p:cNvSpPr>
            <a:spLocks noGrp="1"/>
          </p:cNvSpPr>
          <p:nvPr>
            <p:ph type="body" idx="1"/>
          </p:nvPr>
        </p:nvSpPr>
        <p:spPr>
          <a:xfrm>
            <a:off x="1371602" y="2743212"/>
            <a:ext cx="7123113" cy="1673227"/>
          </a:xfrm>
        </p:spPr>
        <p:txBody>
          <a:bodyPr anchor="t"/>
          <a:lstStyle>
            <a:lvl1pPr marL="0" indent="0">
              <a:buNone/>
              <a:defRPr sz="29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マスター テキストの書式設定</a:t>
            </a:r>
          </a:p>
        </p:txBody>
      </p:sp>
      <p:sp>
        <p:nvSpPr>
          <p:cNvPr id="7" name="正方形/長方形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6" rIns="91411" bIns="45706" anchor="ctr"/>
          <a:lstStyle/>
          <a:p>
            <a:pPr algn="ctr" eaLnBrk="1" latinLnBrk="0" hangingPunct="1"/>
            <a:endParaRPr kumimoji="0" lang="en-US"/>
          </a:p>
        </p:txBody>
      </p:sp>
      <p:sp>
        <p:nvSpPr>
          <p:cNvPr id="8" name="正方形/長方形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6" rIns="91411" bIns="45706" anchor="ctr"/>
          <a:lstStyle/>
          <a:p>
            <a:pPr algn="ctr" eaLnBrk="1" latinLnBrk="0" hangingPunct="1"/>
            <a:endParaRPr kumimoji="0" lang="en-US"/>
          </a:p>
        </p:txBody>
      </p:sp>
      <p:sp>
        <p:nvSpPr>
          <p:cNvPr id="9" name="正方形/長方形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6" rIns="91411" bIns="45706" anchor="ctr"/>
          <a:lstStyle/>
          <a:p>
            <a:pPr algn="ctr" eaLnBrk="1" latinLnBrk="0" hangingPunct="1"/>
            <a:endParaRPr kumimoji="0" lang="en-US"/>
          </a:p>
        </p:txBody>
      </p:sp>
      <p:sp>
        <p:nvSpPr>
          <p:cNvPr id="2" name="タイトル 1"/>
          <p:cNvSpPr>
            <a:spLocks noGrp="1"/>
          </p:cNvSpPr>
          <p:nvPr>
            <p:ph type="title"/>
          </p:nvPr>
        </p:nvSpPr>
        <p:spPr>
          <a:xfrm>
            <a:off x="1371600" y="1600200"/>
            <a:ext cx="7620000" cy="990600"/>
          </a:xfrm>
        </p:spPr>
        <p:txBody>
          <a:bodyPr/>
          <a:lstStyle>
            <a:lvl1pPr algn="l">
              <a:buNone/>
              <a:defRPr sz="4300" b="0" cap="none">
                <a:solidFill>
                  <a:srgbClr val="FFFFFF"/>
                </a:solidFill>
              </a:defRPr>
            </a:lvl1pPr>
          </a:lstStyle>
          <a:p>
            <a:r>
              <a:rPr kumimoji="0" lang="ja-JP" altLang="en-US" smtClean="0"/>
              <a:t>マスター タイトルの書式設定</a:t>
            </a:r>
            <a:endParaRPr kumimoji="0" lang="en-US"/>
          </a:p>
        </p:txBody>
      </p:sp>
      <p:sp>
        <p:nvSpPr>
          <p:cNvPr id="12" name="日付プレースホルダー 11"/>
          <p:cNvSpPr>
            <a:spLocks noGrp="1"/>
          </p:cNvSpPr>
          <p:nvPr>
            <p:ph type="dt" sz="half" idx="10"/>
          </p:nvPr>
        </p:nvSpPr>
        <p:spPr/>
        <p:txBody>
          <a:bodyPr/>
          <a:lstStyle/>
          <a:p>
            <a:fld id="{B3B03C20-CB75-BA4D-9A88-5DF1DEA0B4D9}" type="datetimeFigureOut">
              <a:rPr kumimoji="1" lang="ja-JP" altLang="en-US" smtClean="0"/>
              <a:t>2014/9/19</a:t>
            </a:fld>
            <a:endParaRPr kumimoji="1" lang="ja-JP" altLang="en-US"/>
          </a:p>
        </p:txBody>
      </p:sp>
      <p:sp>
        <p:nvSpPr>
          <p:cNvPr id="13" name="スライド番号プレースホルダー 12"/>
          <p:cNvSpPr>
            <a:spLocks noGrp="1"/>
          </p:cNvSpPr>
          <p:nvPr>
            <p:ph type="sldNum" sz="quarter" idx="11"/>
          </p:nvPr>
        </p:nvSpPr>
        <p:spPr>
          <a:xfrm>
            <a:off x="0" y="1752612"/>
            <a:ext cx="1295400" cy="701677"/>
          </a:xfrm>
        </p:spPr>
        <p:txBody>
          <a:bodyPr>
            <a:noAutofit/>
          </a:bodyPr>
          <a:lstStyle>
            <a:lvl1pPr>
              <a:defRPr sz="2300">
                <a:solidFill>
                  <a:srgbClr val="FFFFFF"/>
                </a:solidFill>
              </a:defRPr>
            </a:lvl1pPr>
          </a:lstStyle>
          <a:p>
            <a:fld id="{15E58C85-50D4-5347-BFB7-F90CA8D46C8C}" type="slidenum">
              <a:rPr kumimoji="1" lang="ja-JP" altLang="en-US" smtClean="0"/>
              <a:t>‹#›</a:t>
            </a:fld>
            <a:endParaRPr kumimoji="1" lang="ja-JP" altLang="en-US"/>
          </a:p>
        </p:txBody>
      </p:sp>
      <p:sp>
        <p:nvSpPr>
          <p:cNvPr id="14" name="フッター プレースホルダー 13"/>
          <p:cNvSpPr>
            <a:spLocks noGrp="1"/>
          </p:cNvSpPr>
          <p:nvPr>
            <p:ph type="ftr" sz="quarter" idx="12"/>
          </p:nvPr>
        </p:nvSpPr>
        <p:spPr/>
        <p:txBody>
          <a:bodyPr/>
          <a:lstStyle/>
          <a:p>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9" name="コンテンツ プレースホルダー 8"/>
          <p:cNvSpPr>
            <a:spLocks noGrp="1"/>
          </p:cNvSpPr>
          <p:nvPr>
            <p:ph sz="quarter" idx="1"/>
          </p:nvPr>
        </p:nvSpPr>
        <p:spPr>
          <a:xfrm>
            <a:off x="609600" y="1589565"/>
            <a:ext cx="3886200" cy="45720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 name="コンテンツ プレースホルダー 10"/>
          <p:cNvSpPr>
            <a:spLocks noGrp="1"/>
          </p:cNvSpPr>
          <p:nvPr>
            <p:ph sz="quarter" idx="2"/>
          </p:nvPr>
        </p:nvSpPr>
        <p:spPr>
          <a:xfrm>
            <a:off x="4844901" y="1589565"/>
            <a:ext cx="3886200" cy="45720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8" name="日付プレースホルダー 7"/>
          <p:cNvSpPr>
            <a:spLocks noGrp="1"/>
          </p:cNvSpPr>
          <p:nvPr>
            <p:ph type="dt" sz="half" idx="15"/>
          </p:nvPr>
        </p:nvSpPr>
        <p:spPr/>
        <p:txBody>
          <a:bodyPr rtlCol="0"/>
          <a:lstStyle/>
          <a:p>
            <a:fld id="{B3B03C20-CB75-BA4D-9A88-5DF1DEA0B4D9}" type="datetimeFigureOut">
              <a:rPr kumimoji="1" lang="ja-JP" altLang="en-US" smtClean="0"/>
              <a:t>2014/9/19</a:t>
            </a:fld>
            <a:endParaRPr kumimoji="1" lang="ja-JP" altLang="en-US"/>
          </a:p>
        </p:txBody>
      </p:sp>
      <p:sp>
        <p:nvSpPr>
          <p:cNvPr id="10" name="スライド番号プレースホルダー 9"/>
          <p:cNvSpPr>
            <a:spLocks noGrp="1"/>
          </p:cNvSpPr>
          <p:nvPr>
            <p:ph type="sldNum" sz="quarter" idx="16"/>
          </p:nvPr>
        </p:nvSpPr>
        <p:spPr/>
        <p:txBody>
          <a:bodyPr rtlCol="0"/>
          <a:lstStyle/>
          <a:p>
            <a:fld id="{15E58C85-50D4-5347-BFB7-F90CA8D46C8C}" type="slidenum">
              <a:rPr kumimoji="1" lang="ja-JP" altLang="en-US" smtClean="0"/>
              <a:t>‹#›</a:t>
            </a:fld>
            <a:endParaRPr kumimoji="1" lang="ja-JP" altLang="en-US"/>
          </a:p>
        </p:txBody>
      </p:sp>
      <p:sp>
        <p:nvSpPr>
          <p:cNvPr id="12" name="フッター プレースホルダー 11"/>
          <p:cNvSpPr>
            <a:spLocks noGrp="1"/>
          </p:cNvSpPr>
          <p:nvPr>
            <p:ph type="ftr" sz="quarter" idx="17"/>
          </p:nvPr>
        </p:nvSpPr>
        <p:spPr/>
        <p:txBody>
          <a:bodyPr rtlCol="0"/>
          <a:lstStyle/>
          <a:p>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33400" y="273064"/>
            <a:ext cx="8153400" cy="869947"/>
          </a:xfrm>
        </p:spPr>
        <p:txBody>
          <a:bodyPr anchor="ctr"/>
          <a:lstStyle>
            <a:lvl1pPr>
              <a:defRPr/>
            </a:lvl1pPr>
          </a:lstStyle>
          <a:p>
            <a:r>
              <a:rPr kumimoji="0" lang="ja-JP" altLang="en-US" smtClean="0"/>
              <a:t>マスター タイトルの書式設定</a:t>
            </a:r>
            <a:endParaRPr kumimoji="0" lang="en-US"/>
          </a:p>
        </p:txBody>
      </p:sp>
      <p:sp>
        <p:nvSpPr>
          <p:cNvPr id="11" name="コンテンツ プレースホルダー 10"/>
          <p:cNvSpPr>
            <a:spLocks noGrp="1"/>
          </p:cNvSpPr>
          <p:nvPr>
            <p:ph sz="quarter" idx="2"/>
          </p:nvPr>
        </p:nvSpPr>
        <p:spPr>
          <a:xfrm>
            <a:off x="609600" y="2438400"/>
            <a:ext cx="3886200" cy="35814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ー 12"/>
          <p:cNvSpPr>
            <a:spLocks noGrp="1"/>
          </p:cNvSpPr>
          <p:nvPr>
            <p:ph sz="quarter" idx="4"/>
          </p:nvPr>
        </p:nvSpPr>
        <p:spPr>
          <a:xfrm>
            <a:off x="4800600" y="2438400"/>
            <a:ext cx="3886200" cy="35814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0" name="日付プレースホルダー 9"/>
          <p:cNvSpPr>
            <a:spLocks noGrp="1"/>
          </p:cNvSpPr>
          <p:nvPr>
            <p:ph type="dt" sz="half" idx="15"/>
          </p:nvPr>
        </p:nvSpPr>
        <p:spPr/>
        <p:txBody>
          <a:bodyPr rtlCol="0"/>
          <a:lstStyle/>
          <a:p>
            <a:fld id="{B3B03C20-CB75-BA4D-9A88-5DF1DEA0B4D9}" type="datetimeFigureOut">
              <a:rPr kumimoji="1" lang="ja-JP" altLang="en-US" smtClean="0"/>
              <a:t>2014/9/19</a:t>
            </a:fld>
            <a:endParaRPr kumimoji="1" lang="ja-JP" altLang="en-US"/>
          </a:p>
        </p:txBody>
      </p:sp>
      <p:sp>
        <p:nvSpPr>
          <p:cNvPr id="12" name="スライド番号プレースホルダー 11"/>
          <p:cNvSpPr>
            <a:spLocks noGrp="1"/>
          </p:cNvSpPr>
          <p:nvPr>
            <p:ph type="sldNum" sz="quarter" idx="16"/>
          </p:nvPr>
        </p:nvSpPr>
        <p:spPr/>
        <p:txBody>
          <a:bodyPr rtlCol="0"/>
          <a:lstStyle/>
          <a:p>
            <a:fld id="{15E58C85-50D4-5347-BFB7-F90CA8D46C8C}" type="slidenum">
              <a:rPr kumimoji="1" lang="ja-JP" altLang="en-US" smtClean="0"/>
              <a:t>‹#›</a:t>
            </a:fld>
            <a:endParaRPr kumimoji="1" lang="ja-JP" altLang="en-US"/>
          </a:p>
        </p:txBody>
      </p:sp>
      <p:sp>
        <p:nvSpPr>
          <p:cNvPr id="14" name="フッター プレースホルダー 13"/>
          <p:cNvSpPr>
            <a:spLocks noGrp="1"/>
          </p:cNvSpPr>
          <p:nvPr>
            <p:ph type="ftr" sz="quarter" idx="17"/>
          </p:nvPr>
        </p:nvSpPr>
        <p:spPr/>
        <p:txBody>
          <a:bodyPr rtlCol="0"/>
          <a:lstStyle/>
          <a:p>
            <a:endParaRPr kumimoji="1" lang="ja-JP" altLang="en-US"/>
          </a:p>
        </p:txBody>
      </p:sp>
      <p:sp>
        <p:nvSpPr>
          <p:cNvPr id="16" name="テキスト プレースホルダー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ja-JP" altLang="en-US" smtClean="0"/>
              <a:t>マスター テキストの書式設定</a:t>
            </a:r>
          </a:p>
        </p:txBody>
      </p:sp>
      <p:sp>
        <p:nvSpPr>
          <p:cNvPr id="15" name="テキスト プレースホルダー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ja-JP" altLang="en-US" smtClean="0"/>
              <a:t>マスター テキストの書式設定</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3" name="日付プレースホルダー 2"/>
          <p:cNvSpPr>
            <a:spLocks noGrp="1"/>
          </p:cNvSpPr>
          <p:nvPr>
            <p:ph type="dt" sz="half" idx="10"/>
          </p:nvPr>
        </p:nvSpPr>
        <p:spPr/>
        <p:txBody>
          <a:bodyPr/>
          <a:lstStyle/>
          <a:p>
            <a:fld id="{B3B03C20-CB75-BA4D-9A88-5DF1DEA0B4D9}" type="datetimeFigureOut">
              <a:rPr kumimoji="1" lang="ja-JP" altLang="en-US" smtClean="0"/>
              <a:t>2014/9/19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lvl1pPr>
              <a:defRPr>
                <a:solidFill>
                  <a:srgbClr val="FFFFFF"/>
                </a:solidFill>
              </a:defRPr>
            </a:lvl1pPr>
          </a:lstStyle>
          <a:p>
            <a:fld id="{15E58C85-50D4-5347-BFB7-F90CA8D46C8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3B03C20-CB75-BA4D-9A88-5DF1DEA0B4D9}" type="datetimeFigureOut">
              <a:rPr kumimoji="1" lang="ja-JP" altLang="en-US" smtClean="0"/>
              <a:t>2014/9/19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a:xfrm>
            <a:off x="0" y="6248400"/>
            <a:ext cx="533400" cy="381000"/>
          </a:xfrm>
        </p:spPr>
        <p:txBody>
          <a:bodyPr/>
          <a:lstStyle>
            <a:lvl1pPr>
              <a:defRPr>
                <a:solidFill>
                  <a:schemeClr val="tx2"/>
                </a:solidFill>
              </a:defRPr>
            </a:lvl1pPr>
          </a:lstStyle>
          <a:p>
            <a:fld id="{15E58C85-50D4-5347-BFB7-F90CA8D46C8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3064"/>
            <a:ext cx="8077200" cy="869947"/>
          </a:xfrm>
        </p:spPr>
        <p:txBody>
          <a:bodyPr anchor="ctr"/>
          <a:lstStyle>
            <a:lvl1pPr algn="l">
              <a:buNone/>
              <a:defRPr sz="4300" b="0"/>
            </a:lvl1pPr>
          </a:lstStyle>
          <a:p>
            <a:r>
              <a:rPr kumimoji="0" lang="ja-JP" altLang="en-US" smtClean="0"/>
              <a:t>マスター タイトルの書式設定</a:t>
            </a:r>
            <a:endParaRPr kumimoji="0" lang="en-US"/>
          </a:p>
        </p:txBody>
      </p:sp>
      <p:sp>
        <p:nvSpPr>
          <p:cNvPr id="5" name="日付プレースホルダー 4"/>
          <p:cNvSpPr>
            <a:spLocks noGrp="1"/>
          </p:cNvSpPr>
          <p:nvPr>
            <p:ph type="dt" sz="half" idx="10"/>
          </p:nvPr>
        </p:nvSpPr>
        <p:spPr/>
        <p:txBody>
          <a:bodyPr/>
          <a:lstStyle/>
          <a:p>
            <a:fld id="{B3B03C20-CB75-BA4D-9A88-5DF1DEA0B4D9}" type="datetimeFigureOut">
              <a:rPr kumimoji="1" lang="ja-JP" altLang="en-US" smtClean="0"/>
              <a:t>2014/9/19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lvl1pPr>
              <a:defRPr>
                <a:solidFill>
                  <a:srgbClr val="FFFFFF"/>
                </a:solidFill>
              </a:defRPr>
            </a:lvl1pPr>
          </a:lstStyle>
          <a:p>
            <a:fld id="{F7886C9C-DC18-4195-8FD5-A50AA931D419}" type="slidenum">
              <a:rPr lang="en-US" smtClean="0"/>
              <a:pPr/>
              <a:t>‹#›</a:t>
            </a:fld>
            <a:endParaRPr lang="en-US" dirty="0"/>
          </a:p>
        </p:txBody>
      </p:sp>
      <p:sp>
        <p:nvSpPr>
          <p:cNvPr id="3" name="テキスト プレースホルダー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19" tIns="182825" rIns="137119" bIns="91411"/>
          <a:lstStyle>
            <a:lvl1pPr marL="0" indent="0">
              <a:spcAft>
                <a:spcPts val="1000"/>
              </a:spcAft>
              <a:buNone/>
              <a:defRPr sz="1800"/>
            </a:lvl1pPr>
            <a:lvl2pPr>
              <a:buNone/>
              <a:defRPr sz="1300"/>
            </a:lvl2pPr>
            <a:lvl3pPr>
              <a:buNone/>
              <a:defRPr sz="1100"/>
            </a:lvl3pPr>
            <a:lvl4pPr>
              <a:buNone/>
              <a:defRPr sz="900"/>
            </a:lvl4pPr>
            <a:lvl5pPr>
              <a:buNone/>
              <a:defRPr sz="900"/>
            </a:lvl5pPr>
          </a:lstStyle>
          <a:p>
            <a:pPr lvl="0" eaLnBrk="1" latinLnBrk="0" hangingPunct="1"/>
            <a:r>
              <a:rPr kumimoji="0" lang="ja-JP" altLang="en-US" smtClean="0"/>
              <a:t>マスター テキストの書式設定</a:t>
            </a:r>
          </a:p>
        </p:txBody>
      </p:sp>
      <p:sp>
        <p:nvSpPr>
          <p:cNvPr id="9" name="コンテンツ プレースホルダー 8"/>
          <p:cNvSpPr>
            <a:spLocks noGrp="1"/>
          </p:cNvSpPr>
          <p:nvPr>
            <p:ph sz="quarter" idx="1"/>
          </p:nvPr>
        </p:nvSpPr>
        <p:spPr>
          <a:xfrm>
            <a:off x="2362200" y="1752600"/>
            <a:ext cx="6400800" cy="44196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4" name="テキスト プレースホルダー 3"/>
          <p:cNvSpPr>
            <a:spLocks noGrp="1"/>
          </p:cNvSpPr>
          <p:nvPr>
            <p:ph type="body" sz="half" idx="2"/>
          </p:nvPr>
        </p:nvSpPr>
        <p:spPr>
          <a:xfrm>
            <a:off x="1600200" y="5486400"/>
            <a:ext cx="7315200" cy="685800"/>
          </a:xfrm>
        </p:spPr>
        <p:txBody>
          <a:bodyPr/>
          <a:lstStyle>
            <a:lvl1pPr marL="0" indent="0">
              <a:buFontTx/>
              <a:buNone/>
              <a:defRPr sz="1600"/>
            </a:lvl1pPr>
            <a:lvl2pPr>
              <a:buFontTx/>
              <a:buNone/>
              <a:defRPr sz="1300"/>
            </a:lvl2pPr>
            <a:lvl3pPr>
              <a:buFontTx/>
              <a:buNone/>
              <a:defRPr sz="1100"/>
            </a:lvl3pPr>
            <a:lvl4pPr>
              <a:buFontTx/>
              <a:buNone/>
              <a:defRPr sz="900"/>
            </a:lvl4pPr>
            <a:lvl5pPr>
              <a:buFontTx/>
              <a:buNone/>
              <a:defRPr sz="900"/>
            </a:lvl5pPr>
          </a:lstStyle>
          <a:p>
            <a:pPr lvl="0" eaLnBrk="1" latinLnBrk="0" hangingPunct="1"/>
            <a:r>
              <a:rPr kumimoji="0" lang="ja-JP" altLang="en-US" smtClean="0"/>
              <a:t>マスター テキストの書式設定</a:t>
            </a:r>
          </a:p>
        </p:txBody>
      </p:sp>
      <p:sp>
        <p:nvSpPr>
          <p:cNvPr id="8" name="正方形/長方形 7"/>
          <p:cNvSpPr/>
          <p:nvPr/>
        </p:nvSpPr>
        <p:spPr bwMode="white">
          <a:xfrm>
            <a:off x="-9144" y="4572000"/>
            <a:ext cx="9144000" cy="88696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6" rIns="91411" bIns="45706" anchor="ctr"/>
          <a:lstStyle/>
          <a:p>
            <a:pPr algn="ctr" eaLnBrk="1" latinLnBrk="0" hangingPunct="1"/>
            <a:endParaRPr kumimoji="0" lang="en-US"/>
          </a:p>
        </p:txBody>
      </p:sp>
      <p:sp>
        <p:nvSpPr>
          <p:cNvPr id="9" name="正方形/長方形 8"/>
          <p:cNvSpPr/>
          <p:nvPr/>
        </p:nvSpPr>
        <p:spPr>
          <a:xfrm>
            <a:off x="-9144" y="4663441"/>
            <a:ext cx="1463040" cy="713236"/>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6" rIns="91411" bIns="45706" anchor="ctr"/>
          <a:lstStyle/>
          <a:p>
            <a:pPr algn="ctr" eaLnBrk="1" latinLnBrk="0" hangingPunct="1"/>
            <a:endParaRPr kumimoji="0" lang="en-US"/>
          </a:p>
        </p:txBody>
      </p:sp>
      <p:sp>
        <p:nvSpPr>
          <p:cNvPr id="10" name="正方形/長方形 9"/>
          <p:cNvSpPr/>
          <p:nvPr/>
        </p:nvSpPr>
        <p:spPr>
          <a:xfrm>
            <a:off x="1545338" y="4654298"/>
            <a:ext cx="7598664" cy="713236"/>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6" rIns="91411" bIns="45706" anchor="ctr"/>
          <a:lstStyle/>
          <a:p>
            <a:pPr algn="ctr" eaLnBrk="1" latinLnBrk="0" hangingPunct="1"/>
            <a:endParaRPr kumimoji="0" lang="en-US"/>
          </a:p>
        </p:txBody>
      </p:sp>
      <p:sp>
        <p:nvSpPr>
          <p:cNvPr id="2" name="タイトル 1"/>
          <p:cNvSpPr>
            <a:spLocks noGrp="1"/>
          </p:cNvSpPr>
          <p:nvPr>
            <p:ph type="title"/>
          </p:nvPr>
        </p:nvSpPr>
        <p:spPr>
          <a:xfrm>
            <a:off x="1600200" y="4648200"/>
            <a:ext cx="7315200" cy="685800"/>
          </a:xfrm>
        </p:spPr>
        <p:txBody>
          <a:bodyPr anchor="ctr"/>
          <a:lstStyle>
            <a:lvl1pPr algn="l">
              <a:buNone/>
              <a:defRPr sz="2900" b="0">
                <a:solidFill>
                  <a:srgbClr val="FFFFFF"/>
                </a:solidFill>
              </a:defRPr>
            </a:lvl1pPr>
          </a:lstStyle>
          <a:p>
            <a:r>
              <a:rPr kumimoji="0" lang="ja-JP" altLang="en-US" smtClean="0"/>
              <a:t>マスター タイトルの書式設定</a:t>
            </a:r>
            <a:endParaRPr kumimoji="0" lang="en-US"/>
          </a:p>
        </p:txBody>
      </p:sp>
      <p:sp>
        <p:nvSpPr>
          <p:cNvPr id="11" name="正方形/長方形 10"/>
          <p:cNvSpPr/>
          <p:nvPr/>
        </p:nvSpPr>
        <p:spPr bwMode="white">
          <a:xfrm>
            <a:off x="1447802" y="13"/>
            <a:ext cx="100584" cy="686714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6" rIns="91411" bIns="45706" anchor="ctr"/>
          <a:lstStyle/>
          <a:p>
            <a:pPr algn="ctr" eaLnBrk="1" latinLnBrk="0" hangingPunct="1"/>
            <a:endParaRPr kumimoji="0" lang="en-US"/>
          </a:p>
        </p:txBody>
      </p:sp>
      <p:sp>
        <p:nvSpPr>
          <p:cNvPr id="12" name="日付プレースホルダー 11"/>
          <p:cNvSpPr>
            <a:spLocks noGrp="1"/>
          </p:cNvSpPr>
          <p:nvPr>
            <p:ph type="dt" sz="half" idx="10"/>
          </p:nvPr>
        </p:nvSpPr>
        <p:spPr>
          <a:xfrm>
            <a:off x="6248400" y="6248412"/>
            <a:ext cx="2667000" cy="365123"/>
          </a:xfrm>
        </p:spPr>
        <p:txBody>
          <a:bodyPr rtlCol="0"/>
          <a:lstStyle/>
          <a:p>
            <a:fld id="{B3B03C20-CB75-BA4D-9A88-5DF1DEA0B4D9}" type="datetimeFigureOut">
              <a:rPr kumimoji="1" lang="ja-JP" altLang="en-US" smtClean="0"/>
              <a:t>2014/9/19</a:t>
            </a:fld>
            <a:endParaRPr kumimoji="1" lang="ja-JP" altLang="en-US"/>
          </a:p>
        </p:txBody>
      </p:sp>
      <p:sp>
        <p:nvSpPr>
          <p:cNvPr id="13" name="スライド番号プレースホルダー 12"/>
          <p:cNvSpPr>
            <a:spLocks noGrp="1"/>
          </p:cNvSpPr>
          <p:nvPr>
            <p:ph type="sldNum" sz="quarter" idx="11"/>
          </p:nvPr>
        </p:nvSpPr>
        <p:spPr>
          <a:xfrm>
            <a:off x="0" y="4667264"/>
            <a:ext cx="1447800" cy="663577"/>
          </a:xfrm>
        </p:spPr>
        <p:txBody>
          <a:bodyPr rtlCol="0"/>
          <a:lstStyle>
            <a:lvl1pPr>
              <a:defRPr sz="2900"/>
            </a:lvl1pPr>
          </a:lstStyle>
          <a:p>
            <a:fld id="{15E58C85-50D4-5347-BFB7-F90CA8D46C8C}" type="slidenum">
              <a:rPr kumimoji="1" lang="ja-JP" altLang="en-US" smtClean="0"/>
              <a:t>‹#›</a:t>
            </a:fld>
            <a:endParaRPr kumimoji="1" lang="ja-JP" altLang="en-US"/>
          </a:p>
        </p:txBody>
      </p:sp>
      <p:sp>
        <p:nvSpPr>
          <p:cNvPr id="14" name="フッター プレースホルダー 13"/>
          <p:cNvSpPr>
            <a:spLocks noGrp="1"/>
          </p:cNvSpPr>
          <p:nvPr>
            <p:ph type="ftr" sz="quarter" idx="12"/>
          </p:nvPr>
        </p:nvSpPr>
        <p:spPr>
          <a:xfrm>
            <a:off x="1600200" y="6248224"/>
            <a:ext cx="4572000" cy="365123"/>
          </a:xfrm>
        </p:spPr>
        <p:txBody>
          <a:bodyPr rtlCol="0"/>
          <a:lstStyle/>
          <a:p>
            <a:endParaRPr kumimoji="1" lang="ja-JP" altLang="en-US"/>
          </a:p>
        </p:txBody>
      </p:sp>
      <p:sp>
        <p:nvSpPr>
          <p:cNvPr id="3" name="図プレースホルダー 2"/>
          <p:cNvSpPr>
            <a:spLocks noGrp="1"/>
          </p:cNvSpPr>
          <p:nvPr>
            <p:ph type="pic" idx="1"/>
          </p:nvPr>
        </p:nvSpPr>
        <p:spPr>
          <a:xfrm>
            <a:off x="1560578" y="1"/>
            <a:ext cx="7583424" cy="4568956"/>
          </a:xfrm>
          <a:solidFill>
            <a:schemeClr val="accent1">
              <a:tint val="40000"/>
            </a:schemeClr>
          </a:solidFill>
          <a:ln>
            <a:noFill/>
          </a:ln>
        </p:spPr>
        <p:txBody>
          <a:bodyPr/>
          <a:lstStyle>
            <a:lvl1pPr marL="0" indent="0">
              <a:buNone/>
              <a:defRPr sz="3200"/>
            </a:lvl1pPr>
          </a:lstStyle>
          <a:p>
            <a:r>
              <a:rPr kumimoji="0" lang="ja-JP" altLang="en-US" smtClean="0"/>
              <a:t>プレースホルダーまでドラッグするかアイコンをクリックして図を追加</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タイトル プレースホルダー 21"/>
          <p:cNvSpPr>
            <a:spLocks noGrp="1"/>
          </p:cNvSpPr>
          <p:nvPr>
            <p:ph type="title"/>
          </p:nvPr>
        </p:nvSpPr>
        <p:spPr>
          <a:xfrm>
            <a:off x="609600" y="228600"/>
            <a:ext cx="8153400" cy="990600"/>
          </a:xfrm>
          <a:prstGeom prst="rect">
            <a:avLst/>
          </a:prstGeom>
        </p:spPr>
        <p:txBody>
          <a:bodyPr vert="horz" lIns="91411" tIns="45706" rIns="91411" bIns="45706" anchor="ctr">
            <a:normAutofit/>
          </a:bodyPr>
          <a:lstStyle/>
          <a:p>
            <a:r>
              <a:rPr kumimoji="0" lang="ja-JP" altLang="en-US" smtClean="0"/>
              <a:t>マスター タイトルの書式設定</a:t>
            </a:r>
            <a:endParaRPr kumimoji="0" lang="en-US"/>
          </a:p>
        </p:txBody>
      </p:sp>
      <p:sp>
        <p:nvSpPr>
          <p:cNvPr id="13" name="テキスト プレースホルダー 12"/>
          <p:cNvSpPr>
            <a:spLocks noGrp="1"/>
          </p:cNvSpPr>
          <p:nvPr>
            <p:ph type="body" idx="1"/>
          </p:nvPr>
        </p:nvSpPr>
        <p:spPr>
          <a:xfrm>
            <a:off x="612648" y="1600200"/>
            <a:ext cx="8153400" cy="4526280"/>
          </a:xfrm>
          <a:prstGeom prst="rect">
            <a:avLst/>
          </a:prstGeom>
        </p:spPr>
        <p:txBody>
          <a:bodyPr vert="horz" lIns="91411" tIns="45706" rIns="91411" bIns="45706">
            <a:normAutofit/>
          </a:bodyPr>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ー 13"/>
          <p:cNvSpPr>
            <a:spLocks noGrp="1"/>
          </p:cNvSpPr>
          <p:nvPr>
            <p:ph type="dt" sz="half" idx="2"/>
          </p:nvPr>
        </p:nvSpPr>
        <p:spPr>
          <a:xfrm>
            <a:off x="6096000" y="6248412"/>
            <a:ext cx="2667000" cy="365123"/>
          </a:xfrm>
          <a:prstGeom prst="rect">
            <a:avLst/>
          </a:prstGeom>
        </p:spPr>
        <p:txBody>
          <a:bodyPr vert="horz" lIns="91411" tIns="45706" rIns="91411" bIns="45706" anchor="ctr" anchorCtr="0"/>
          <a:lstStyle>
            <a:lvl1pPr algn="l" eaLnBrk="1" latinLnBrk="0" hangingPunct="1">
              <a:defRPr kumimoji="0" sz="1400">
                <a:solidFill>
                  <a:schemeClr val="tx2"/>
                </a:solidFill>
              </a:defRPr>
            </a:lvl1pPr>
          </a:lstStyle>
          <a:p>
            <a:fld id="{B3B03C20-CB75-BA4D-9A88-5DF1DEA0B4D9}" type="datetimeFigureOut">
              <a:rPr kumimoji="1" lang="ja-JP" altLang="en-US" smtClean="0"/>
              <a:t>2014/9/19</a:t>
            </a:fld>
            <a:endParaRPr kumimoji="1" lang="ja-JP" altLang="en-US"/>
          </a:p>
        </p:txBody>
      </p:sp>
      <p:sp>
        <p:nvSpPr>
          <p:cNvPr id="3" name="フッター プレースホルダー 2"/>
          <p:cNvSpPr>
            <a:spLocks noGrp="1"/>
          </p:cNvSpPr>
          <p:nvPr>
            <p:ph type="ftr" sz="quarter" idx="3"/>
          </p:nvPr>
        </p:nvSpPr>
        <p:spPr>
          <a:xfrm>
            <a:off x="609604" y="6248224"/>
            <a:ext cx="5421083" cy="365123"/>
          </a:xfrm>
          <a:prstGeom prst="rect">
            <a:avLst/>
          </a:prstGeom>
        </p:spPr>
        <p:txBody>
          <a:bodyPr vert="horz" lIns="91411" tIns="45706" rIns="91411" bIns="45706" anchor="ctr"/>
          <a:lstStyle>
            <a:lvl1pPr algn="r" eaLnBrk="1" latinLnBrk="0" hangingPunct="1">
              <a:defRPr kumimoji="0" sz="1400">
                <a:solidFill>
                  <a:schemeClr val="tx2"/>
                </a:solidFill>
              </a:defRPr>
            </a:lvl1pPr>
          </a:lstStyle>
          <a:p>
            <a:endParaRPr kumimoji="1" lang="ja-JP" altLang="en-US"/>
          </a:p>
        </p:txBody>
      </p:sp>
      <p:sp>
        <p:nvSpPr>
          <p:cNvPr id="7" name="正方形/長方形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6" rIns="91411" bIns="45706" anchor="ctr"/>
          <a:lstStyle/>
          <a:p>
            <a:pPr algn="ctr" eaLnBrk="1" latinLnBrk="0" hangingPunct="1"/>
            <a:endParaRPr kumimoji="0" lang="en-US"/>
          </a:p>
        </p:txBody>
      </p:sp>
      <p:sp>
        <p:nvSpPr>
          <p:cNvPr id="8" name="正方形/長方形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6" rIns="91411" bIns="45706" anchor="ctr"/>
          <a:lstStyle/>
          <a:p>
            <a:pPr algn="ctr" eaLnBrk="1" latinLnBrk="0" hangingPunct="1"/>
            <a:endParaRPr kumimoji="0" lang="en-US"/>
          </a:p>
        </p:txBody>
      </p:sp>
      <p:sp>
        <p:nvSpPr>
          <p:cNvPr id="9" name="正方形/長方形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6" rIns="91411" bIns="45706" anchor="ctr"/>
          <a:lstStyle/>
          <a:p>
            <a:pPr algn="ctr" eaLnBrk="1" latinLnBrk="0" hangingPunct="1"/>
            <a:endParaRPr kumimoji="0" lang="en-US"/>
          </a:p>
        </p:txBody>
      </p:sp>
      <p:sp>
        <p:nvSpPr>
          <p:cNvPr id="23" name="スライド番号プレースホルダー 22"/>
          <p:cNvSpPr>
            <a:spLocks noGrp="1"/>
          </p:cNvSpPr>
          <p:nvPr>
            <p:ph type="sldNum" sz="quarter" idx="4"/>
          </p:nvPr>
        </p:nvSpPr>
        <p:spPr>
          <a:xfrm>
            <a:off x="0" y="1272238"/>
            <a:ext cx="533400" cy="244477"/>
          </a:xfrm>
          <a:prstGeom prst="rect">
            <a:avLst/>
          </a:prstGeom>
        </p:spPr>
        <p:txBody>
          <a:bodyPr vert="horz" lIns="91411" tIns="45706" rIns="91411" bIns="45706" anchor="ctr" anchorCtr="0">
            <a:normAutofit/>
          </a:bodyPr>
          <a:lstStyle>
            <a:lvl1pPr algn="ctr" eaLnBrk="1" latinLnBrk="0" hangingPunct="1">
              <a:defRPr kumimoji="0" sz="1400" b="1">
                <a:solidFill>
                  <a:srgbClr val="FFFFFF"/>
                </a:solidFill>
              </a:defRPr>
            </a:lvl1pPr>
          </a:lstStyle>
          <a:p>
            <a:fld id="{15E58C85-50D4-5347-BFB7-F90CA8D46C8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4493" r:id="rId1"/>
    <p:sldLayoutId id="2147484494" r:id="rId2"/>
    <p:sldLayoutId id="2147484495" r:id="rId3"/>
    <p:sldLayoutId id="2147484496" r:id="rId4"/>
    <p:sldLayoutId id="2147484497" r:id="rId5"/>
    <p:sldLayoutId id="2147484498" r:id="rId6"/>
    <p:sldLayoutId id="2147484499" r:id="rId7"/>
    <p:sldLayoutId id="2147484500" r:id="rId8"/>
    <p:sldLayoutId id="2147484501" r:id="rId9"/>
    <p:sldLayoutId id="2147484502" r:id="rId10"/>
    <p:sldLayoutId id="2147484503" r:id="rId11"/>
  </p:sldLayoutIdLst>
  <p:txStyles>
    <p:titleStyle>
      <a:lvl1pPr algn="l" rtl="0" eaLnBrk="1" latinLnBrk="0" hangingPunct="1">
        <a:spcBef>
          <a:spcPct val="0"/>
        </a:spcBef>
        <a:buNone/>
        <a:defRPr kumimoji="1" sz="4300" kern="1200">
          <a:solidFill>
            <a:schemeClr val="tx2"/>
          </a:solidFill>
          <a:latin typeface="+mj-lt"/>
          <a:ea typeface="+mj-ea"/>
          <a:cs typeface="+mj-cs"/>
        </a:defRPr>
      </a:lvl1pPr>
    </p:titleStyle>
    <p:bodyStyle>
      <a:lvl1pPr marL="319944" indent="-319944" algn="l" rtl="0" eaLnBrk="1" latinLnBrk="0" hangingPunct="1">
        <a:spcBef>
          <a:spcPts val="701"/>
        </a:spcBef>
        <a:buClr>
          <a:schemeClr val="accent2"/>
        </a:buClr>
        <a:buSzPct val="60000"/>
        <a:buFont typeface="Wingdings"/>
        <a:buChar char=""/>
        <a:defRPr kumimoji="1" sz="2900" kern="1200">
          <a:solidFill>
            <a:schemeClr val="tx1"/>
          </a:solidFill>
          <a:latin typeface="+mn-lt"/>
          <a:ea typeface="+mn-ea"/>
          <a:cs typeface="+mn-cs"/>
        </a:defRPr>
      </a:lvl1pPr>
      <a:lvl2pPr marL="639885" indent="-274236" algn="l" rtl="0" eaLnBrk="1" latinLnBrk="0" hangingPunct="1">
        <a:spcBef>
          <a:spcPts val="551"/>
        </a:spcBef>
        <a:buClr>
          <a:schemeClr val="accent1"/>
        </a:buClr>
        <a:buSzPct val="70000"/>
        <a:buFont typeface="Wingdings 2"/>
        <a:buChar char=""/>
        <a:defRPr kumimoji="1" sz="2500" kern="1200">
          <a:solidFill>
            <a:schemeClr val="tx1"/>
          </a:solidFill>
          <a:latin typeface="+mn-lt"/>
          <a:ea typeface="+mn-ea"/>
          <a:cs typeface="+mn-cs"/>
        </a:defRPr>
      </a:lvl2pPr>
      <a:lvl3pPr marL="914123" indent="-228531" algn="l" rtl="0" eaLnBrk="1" latinLnBrk="0" hangingPunct="1">
        <a:spcBef>
          <a:spcPts val="500"/>
        </a:spcBef>
        <a:buClr>
          <a:schemeClr val="accent2"/>
        </a:buClr>
        <a:buSzPct val="75000"/>
        <a:buFont typeface="Wingdings"/>
        <a:buChar char=""/>
        <a:defRPr kumimoji="1" sz="2300" kern="1200">
          <a:solidFill>
            <a:schemeClr val="tx1"/>
          </a:solidFill>
          <a:latin typeface="+mn-lt"/>
          <a:ea typeface="+mn-ea"/>
          <a:cs typeface="+mn-cs"/>
        </a:defRPr>
      </a:lvl3pPr>
      <a:lvl4pPr marL="1371183" indent="-228531" algn="l" rtl="0" eaLnBrk="1" latinLnBrk="0" hangingPunct="1">
        <a:spcBef>
          <a:spcPts val="401"/>
        </a:spcBef>
        <a:buClr>
          <a:schemeClr val="accent3"/>
        </a:buClr>
        <a:buSzPct val="75000"/>
        <a:buFont typeface="Wingdings"/>
        <a:buChar char=""/>
        <a:defRPr kumimoji="1" sz="2000" kern="1200">
          <a:solidFill>
            <a:schemeClr val="tx1"/>
          </a:solidFill>
          <a:latin typeface="+mn-lt"/>
          <a:ea typeface="+mn-ea"/>
          <a:cs typeface="+mn-cs"/>
        </a:defRPr>
      </a:lvl4pPr>
      <a:lvl5pPr marL="1828244" indent="-228531" algn="l" rtl="0" eaLnBrk="1" latinLnBrk="0" hangingPunct="1">
        <a:spcBef>
          <a:spcPts val="401"/>
        </a:spcBef>
        <a:buClr>
          <a:schemeClr val="accent4"/>
        </a:buClr>
        <a:buSzPct val="65000"/>
        <a:buFont typeface="Wingdings"/>
        <a:buChar char=""/>
        <a:defRPr kumimoji="1" sz="2000" kern="1200">
          <a:solidFill>
            <a:schemeClr val="tx1"/>
          </a:solidFill>
          <a:latin typeface="+mn-lt"/>
          <a:ea typeface="+mn-ea"/>
          <a:cs typeface="+mn-cs"/>
        </a:defRPr>
      </a:lvl5pPr>
      <a:lvl6pPr marL="2102481" indent="-228531" algn="l" rtl="0" eaLnBrk="1" latinLnBrk="0" hangingPunct="1">
        <a:spcBef>
          <a:spcPct val="20000"/>
        </a:spcBef>
        <a:buClr>
          <a:schemeClr val="accent1"/>
        </a:buClr>
        <a:buFont typeface="Wingdings"/>
        <a:buChar char="§"/>
        <a:defRPr kumimoji="1" sz="1800" kern="1200" baseline="0">
          <a:solidFill>
            <a:schemeClr val="tx1"/>
          </a:solidFill>
          <a:latin typeface="+mn-lt"/>
          <a:ea typeface="+mn-ea"/>
          <a:cs typeface="+mn-cs"/>
        </a:defRPr>
      </a:lvl6pPr>
      <a:lvl7pPr marL="2376719" indent="-228531" algn="l" rtl="0" eaLnBrk="1" latinLnBrk="0" hangingPunct="1">
        <a:spcBef>
          <a:spcPct val="20000"/>
        </a:spcBef>
        <a:buClr>
          <a:schemeClr val="accent2"/>
        </a:buClr>
        <a:buFont typeface="Wingdings"/>
        <a:buChar char="§"/>
        <a:defRPr kumimoji="1" sz="1800" kern="1200" baseline="0">
          <a:solidFill>
            <a:schemeClr val="tx1"/>
          </a:solidFill>
          <a:latin typeface="+mn-lt"/>
          <a:ea typeface="+mn-ea"/>
          <a:cs typeface="+mn-cs"/>
        </a:defRPr>
      </a:lvl7pPr>
      <a:lvl8pPr marL="2650956" indent="-228531" algn="l" rtl="0" eaLnBrk="1" latinLnBrk="0" hangingPunct="1">
        <a:spcBef>
          <a:spcPct val="20000"/>
        </a:spcBef>
        <a:buClr>
          <a:schemeClr val="accent3"/>
        </a:buClr>
        <a:buFont typeface="Wingdings"/>
        <a:buChar char="§"/>
        <a:defRPr kumimoji="1" sz="1800" kern="1200" baseline="0">
          <a:solidFill>
            <a:schemeClr val="tx1"/>
          </a:solidFill>
          <a:latin typeface="+mn-lt"/>
          <a:ea typeface="+mn-ea"/>
          <a:cs typeface="+mn-cs"/>
        </a:defRPr>
      </a:lvl8pPr>
      <a:lvl9pPr marL="2925192" indent="-228531" algn="l" rtl="0" eaLnBrk="1" latinLnBrk="0" hangingPunct="1">
        <a:spcBef>
          <a:spcPct val="20000"/>
        </a:spcBef>
        <a:buClr>
          <a:schemeClr val="accent4"/>
        </a:buClr>
        <a:buFont typeface="Wingdings"/>
        <a:buChar char="§"/>
        <a:defRPr kumimoji="1" sz="1800" kern="1200" baseline="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061" algn="l" rtl="0" eaLnBrk="1" latinLnBrk="0" hangingPunct="1">
        <a:defRPr kumimoji="1" kern="1200">
          <a:solidFill>
            <a:schemeClr val="tx1"/>
          </a:solidFill>
          <a:latin typeface="+mn-lt"/>
          <a:ea typeface="+mn-ea"/>
          <a:cs typeface="+mn-cs"/>
        </a:defRPr>
      </a:lvl2pPr>
      <a:lvl3pPr marL="914123" algn="l" rtl="0" eaLnBrk="1" latinLnBrk="0" hangingPunct="1">
        <a:defRPr kumimoji="1" kern="1200">
          <a:solidFill>
            <a:schemeClr val="tx1"/>
          </a:solidFill>
          <a:latin typeface="+mn-lt"/>
          <a:ea typeface="+mn-ea"/>
          <a:cs typeface="+mn-cs"/>
        </a:defRPr>
      </a:lvl3pPr>
      <a:lvl4pPr marL="1371183" algn="l" rtl="0" eaLnBrk="1" latinLnBrk="0" hangingPunct="1">
        <a:defRPr kumimoji="1" kern="1200">
          <a:solidFill>
            <a:schemeClr val="tx1"/>
          </a:solidFill>
          <a:latin typeface="+mn-lt"/>
          <a:ea typeface="+mn-ea"/>
          <a:cs typeface="+mn-cs"/>
        </a:defRPr>
      </a:lvl4pPr>
      <a:lvl5pPr marL="1828244" algn="l" rtl="0" eaLnBrk="1" latinLnBrk="0" hangingPunct="1">
        <a:defRPr kumimoji="1" kern="1200">
          <a:solidFill>
            <a:schemeClr val="tx1"/>
          </a:solidFill>
          <a:latin typeface="+mn-lt"/>
          <a:ea typeface="+mn-ea"/>
          <a:cs typeface="+mn-cs"/>
        </a:defRPr>
      </a:lvl5pPr>
      <a:lvl6pPr marL="2285306" algn="l" rtl="0" eaLnBrk="1" latinLnBrk="0" hangingPunct="1">
        <a:defRPr kumimoji="1" kern="1200">
          <a:solidFill>
            <a:schemeClr val="tx1"/>
          </a:solidFill>
          <a:latin typeface="+mn-lt"/>
          <a:ea typeface="+mn-ea"/>
          <a:cs typeface="+mn-cs"/>
        </a:defRPr>
      </a:lvl6pPr>
      <a:lvl7pPr marL="2742367" algn="l" rtl="0" eaLnBrk="1" latinLnBrk="0" hangingPunct="1">
        <a:defRPr kumimoji="1" kern="1200">
          <a:solidFill>
            <a:schemeClr val="tx1"/>
          </a:solidFill>
          <a:latin typeface="+mn-lt"/>
          <a:ea typeface="+mn-ea"/>
          <a:cs typeface="+mn-cs"/>
        </a:defRPr>
      </a:lvl7pPr>
      <a:lvl8pPr marL="3199429" algn="l" rtl="0" eaLnBrk="1" latinLnBrk="0" hangingPunct="1">
        <a:defRPr kumimoji="1" kern="1200">
          <a:solidFill>
            <a:schemeClr val="tx1"/>
          </a:solidFill>
          <a:latin typeface="+mn-lt"/>
          <a:ea typeface="+mn-ea"/>
          <a:cs typeface="+mn-cs"/>
        </a:defRPr>
      </a:lvl8pPr>
      <a:lvl9pPr marL="365649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7.xml"/><Relationship Id="rId4" Type="http://schemas.openxmlformats.org/officeDocument/2006/relationships/chart" Target="../charts/chart5.xml"/></Relationships>
</file>

<file path=ppt/slides/_rels/slide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980658" y="926243"/>
            <a:ext cx="6987636" cy="1828800"/>
          </a:xfrm>
        </p:spPr>
        <p:txBody>
          <a:bodyPr>
            <a:noAutofit/>
          </a:bodyPr>
          <a:lstStyle/>
          <a:p>
            <a:r>
              <a:rPr lang="ja-JP" altLang="en-US" sz="4400" dirty="0" smtClean="0"/>
              <a:t>理学療法士会の休会会員に</a:t>
            </a:r>
            <a:r>
              <a:rPr lang="en-US" altLang="ja-JP" sz="4400" dirty="0" smtClean="0"/>
              <a:t/>
            </a:r>
            <a:br>
              <a:rPr lang="en-US" altLang="ja-JP" sz="4400" dirty="0" smtClean="0"/>
            </a:br>
            <a:r>
              <a:rPr lang="ja-JP" altLang="en-US" sz="4400" dirty="0" smtClean="0"/>
              <a:t>対するアンケート調査</a:t>
            </a:r>
            <a:endParaRPr kumimoji="1" lang="ja-JP" altLang="en-US" sz="4400" dirty="0"/>
          </a:p>
        </p:txBody>
      </p:sp>
      <p:sp>
        <p:nvSpPr>
          <p:cNvPr id="3" name="サブタイトル 2"/>
          <p:cNvSpPr>
            <a:spLocks noGrp="1"/>
          </p:cNvSpPr>
          <p:nvPr>
            <p:ph type="subTitle" idx="1"/>
          </p:nvPr>
        </p:nvSpPr>
        <p:spPr>
          <a:xfrm>
            <a:off x="1399308" y="2755043"/>
            <a:ext cx="7462104" cy="2157736"/>
          </a:xfrm>
        </p:spPr>
        <p:txBody>
          <a:bodyPr>
            <a:noAutofit/>
          </a:bodyPr>
          <a:lstStyle/>
          <a:p>
            <a:r>
              <a:rPr lang="ja-JP" altLang="en-US" sz="2800" dirty="0">
                <a:solidFill>
                  <a:srgbClr val="660066"/>
                </a:solidFill>
              </a:rPr>
              <a:t>（公社）神奈川県理学療法士会</a:t>
            </a:r>
            <a:r>
              <a:rPr lang="en-US" altLang="ja-JP" sz="2800" dirty="0">
                <a:solidFill>
                  <a:srgbClr val="660066"/>
                </a:solidFill>
              </a:rPr>
              <a:t/>
            </a:r>
            <a:br>
              <a:rPr lang="en-US" altLang="ja-JP" sz="2800" dirty="0">
                <a:solidFill>
                  <a:srgbClr val="660066"/>
                </a:solidFill>
              </a:rPr>
            </a:br>
            <a:r>
              <a:rPr lang="ja-JP" altLang="en-US" sz="2800" dirty="0">
                <a:solidFill>
                  <a:srgbClr val="660066"/>
                </a:solidFill>
              </a:rPr>
              <a:t>　会員ライフサポート部</a:t>
            </a:r>
            <a:r>
              <a:rPr lang="en-US" altLang="ja-JP" sz="2800" dirty="0">
                <a:solidFill>
                  <a:srgbClr val="660066"/>
                </a:solidFill>
              </a:rPr>
              <a:t/>
            </a:r>
            <a:br>
              <a:rPr lang="en-US" altLang="ja-JP" sz="2800" dirty="0">
                <a:solidFill>
                  <a:srgbClr val="660066"/>
                </a:solidFill>
              </a:rPr>
            </a:br>
            <a:r>
              <a:rPr lang="ja-JP" altLang="en-US" sz="2800" dirty="0">
                <a:solidFill>
                  <a:srgbClr val="660066"/>
                </a:solidFill>
              </a:rPr>
              <a:t>清川恵子、熊切博美、寺尾詩子、西山昌秀、</a:t>
            </a:r>
            <a:endParaRPr lang="en-US" altLang="ja-JP" sz="2800" dirty="0">
              <a:solidFill>
                <a:srgbClr val="660066"/>
              </a:solidFill>
            </a:endParaRPr>
          </a:p>
          <a:p>
            <a:r>
              <a:rPr lang="ja-JP" altLang="en-US" sz="2800" dirty="0">
                <a:solidFill>
                  <a:srgbClr val="660066"/>
                </a:solidFill>
              </a:rPr>
              <a:t>大槻かおる、萩原文子、大島奈緒美、杉山さおり</a:t>
            </a:r>
          </a:p>
        </p:txBody>
      </p:sp>
    </p:spTree>
    <p:extLst>
      <p:ext uri="{BB962C8B-B14F-4D97-AF65-F5344CB8AC3E}">
        <p14:creationId xmlns:p14="http://schemas.microsoft.com/office/powerpoint/2010/main" val="25178531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4"/>
          <p:cNvSpPr>
            <a:spLocks noGrp="1"/>
          </p:cNvSpPr>
          <p:nvPr>
            <p:ph sz="quarter" idx="4294967295"/>
          </p:nvPr>
        </p:nvSpPr>
        <p:spPr>
          <a:xfrm>
            <a:off x="502176" y="455747"/>
            <a:ext cx="8153400" cy="4495800"/>
          </a:xfrm>
        </p:spPr>
        <p:txBody>
          <a:bodyPr>
            <a:normAutofit/>
          </a:bodyPr>
          <a:lstStyle/>
          <a:p>
            <a:pPr marL="0" indent="0">
              <a:buNone/>
            </a:pPr>
            <a:r>
              <a:rPr lang="en-US" altLang="ja-JP" sz="3600" dirty="0" smtClean="0">
                <a:solidFill>
                  <a:schemeClr val="accent5"/>
                </a:solidFill>
              </a:rPr>
              <a:t>◆</a:t>
            </a:r>
            <a:r>
              <a:rPr lang="ja-JP" altLang="en-US" sz="3600" dirty="0" smtClean="0">
                <a:solidFill>
                  <a:schemeClr val="accent5"/>
                </a:solidFill>
              </a:rPr>
              <a:t>復職支援情報の入手方法は？</a:t>
            </a:r>
            <a:r>
              <a:rPr lang="en-US" altLang="ja-JP" sz="3600" dirty="0" smtClean="0">
                <a:solidFill>
                  <a:schemeClr val="accent5"/>
                </a:solidFill>
              </a:rPr>
              <a:t/>
            </a:r>
            <a:br>
              <a:rPr lang="en-US" altLang="ja-JP" sz="3600" dirty="0" smtClean="0">
                <a:solidFill>
                  <a:schemeClr val="accent5"/>
                </a:solidFill>
              </a:rPr>
            </a:br>
            <a:r>
              <a:rPr lang="ja-JP" altLang="en-US" sz="3600" dirty="0" smtClean="0">
                <a:solidFill>
                  <a:schemeClr val="accent5"/>
                </a:solidFill>
              </a:rPr>
              <a:t>　　（複数回答）</a:t>
            </a:r>
            <a:endParaRPr kumimoji="1" lang="ja-JP" altLang="en-US" sz="3600" dirty="0">
              <a:solidFill>
                <a:schemeClr val="accent5"/>
              </a:solidFill>
            </a:endParaRPr>
          </a:p>
        </p:txBody>
      </p:sp>
      <p:sp>
        <p:nvSpPr>
          <p:cNvPr id="13" name="角丸四角形吹き出し 12"/>
          <p:cNvSpPr/>
          <p:nvPr/>
        </p:nvSpPr>
        <p:spPr>
          <a:xfrm>
            <a:off x="3056142" y="4773212"/>
            <a:ext cx="4828424" cy="1759545"/>
          </a:xfrm>
          <a:prstGeom prst="wedgeRoundRectCallout">
            <a:avLst>
              <a:gd name="adj1" fmla="val 35957"/>
              <a:gd name="adj2" fmla="val -67082"/>
              <a:gd name="adj3" fmla="val 16667"/>
            </a:avLst>
          </a:prstGeom>
          <a:noFill/>
          <a:effectLst/>
        </p:spPr>
        <p:style>
          <a:lnRef idx="1">
            <a:schemeClr val="accent1"/>
          </a:lnRef>
          <a:fillRef idx="3">
            <a:schemeClr val="accent1"/>
          </a:fillRef>
          <a:effectRef idx="2">
            <a:schemeClr val="accent1"/>
          </a:effectRef>
          <a:fontRef idx="minor">
            <a:schemeClr val="lt1"/>
          </a:fontRef>
        </p:style>
        <p:txBody>
          <a:bodyPr lIns="91411" tIns="45706" rIns="91411" bIns="45706" rtlCol="0" anchor="ctr"/>
          <a:lstStyle/>
          <a:p>
            <a:r>
              <a:rPr lang="ja-JP" altLang="en-US" sz="2000" dirty="0">
                <a:solidFill>
                  <a:schemeClr val="tx1"/>
                </a:solidFill>
              </a:rPr>
              <a:t>・他の求人情報など</a:t>
            </a:r>
            <a:r>
              <a:rPr lang="en-US" altLang="ja-JP" sz="2000" dirty="0">
                <a:solidFill>
                  <a:schemeClr val="tx1"/>
                </a:solidFill>
              </a:rPr>
              <a:t/>
            </a:r>
            <a:br>
              <a:rPr lang="en-US" altLang="ja-JP" sz="2000" dirty="0">
                <a:solidFill>
                  <a:schemeClr val="tx1"/>
                </a:solidFill>
              </a:rPr>
            </a:br>
            <a:r>
              <a:rPr lang="ja-JP" altLang="en-US" sz="2000" dirty="0">
                <a:solidFill>
                  <a:schemeClr val="tx1"/>
                </a:solidFill>
              </a:rPr>
              <a:t>　（</a:t>
            </a:r>
            <a:r>
              <a:rPr lang="en-US" altLang="ja-JP" sz="2000" dirty="0">
                <a:solidFill>
                  <a:schemeClr val="tx1"/>
                </a:solidFill>
              </a:rPr>
              <a:t>PT</a:t>
            </a:r>
            <a:r>
              <a:rPr lang="ja-JP" altLang="en-US" sz="2000" dirty="0">
                <a:solidFill>
                  <a:schemeClr val="tx1"/>
                </a:solidFill>
              </a:rPr>
              <a:t>・</a:t>
            </a:r>
            <a:r>
              <a:rPr lang="en-US" altLang="ja-JP" sz="2000" dirty="0">
                <a:solidFill>
                  <a:schemeClr val="tx1"/>
                </a:solidFill>
              </a:rPr>
              <a:t>OT</a:t>
            </a:r>
            <a:r>
              <a:rPr lang="ja-JP" altLang="en-US" sz="2000" dirty="0">
                <a:solidFill>
                  <a:schemeClr val="tx1"/>
                </a:solidFill>
              </a:rPr>
              <a:t>ネット、ハローワーク）</a:t>
            </a:r>
            <a:endParaRPr lang="en-US" altLang="ja-JP" sz="2000" dirty="0">
              <a:solidFill>
                <a:schemeClr val="tx1"/>
              </a:solidFill>
            </a:endParaRPr>
          </a:p>
          <a:p>
            <a:r>
              <a:rPr lang="ja-JP" altLang="en-US" sz="2000" dirty="0">
                <a:solidFill>
                  <a:schemeClr val="tx1"/>
                </a:solidFill>
              </a:rPr>
              <a:t>・復職支援の情報があること知らなかった</a:t>
            </a:r>
            <a:endParaRPr lang="en-US" altLang="ja-JP" sz="2000" dirty="0">
              <a:solidFill>
                <a:schemeClr val="tx1"/>
              </a:solidFill>
            </a:endParaRPr>
          </a:p>
          <a:p>
            <a:r>
              <a:rPr lang="ja-JP" altLang="en-US" sz="2000" dirty="0">
                <a:solidFill>
                  <a:schemeClr val="tx1"/>
                </a:solidFill>
              </a:rPr>
              <a:t>・考えたことがない</a:t>
            </a:r>
            <a:endParaRPr lang="en-US" altLang="ja-JP" sz="2000" dirty="0">
              <a:solidFill>
                <a:schemeClr val="tx1"/>
              </a:solidFill>
            </a:endParaRPr>
          </a:p>
          <a:p>
            <a:r>
              <a:rPr lang="ja-JP" altLang="en-US" sz="2000" dirty="0">
                <a:solidFill>
                  <a:schemeClr val="tx1"/>
                </a:solidFill>
              </a:rPr>
              <a:t>・直接施設に訪ねる</a:t>
            </a:r>
          </a:p>
        </p:txBody>
      </p:sp>
      <p:graphicFrame>
        <p:nvGraphicFramePr>
          <p:cNvPr id="14" name="グラフ 13"/>
          <p:cNvGraphicFramePr>
            <a:graphicFrameLocks/>
          </p:cNvGraphicFramePr>
          <p:nvPr>
            <p:extLst>
              <p:ext uri="{D42A27DB-BD31-4B8C-83A1-F6EECF244321}">
                <p14:modId xmlns:p14="http://schemas.microsoft.com/office/powerpoint/2010/main" val="1952429083"/>
              </p:ext>
            </p:extLst>
          </p:nvPr>
        </p:nvGraphicFramePr>
        <p:xfrm>
          <a:off x="307010" y="251222"/>
          <a:ext cx="8526492" cy="615492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814899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グラフ 1"/>
          <p:cNvGraphicFramePr>
            <a:graphicFrameLocks/>
          </p:cNvGraphicFramePr>
          <p:nvPr>
            <p:extLst>
              <p:ext uri="{D42A27DB-BD31-4B8C-83A1-F6EECF244321}">
                <p14:modId xmlns:p14="http://schemas.microsoft.com/office/powerpoint/2010/main" val="3812477232"/>
              </p:ext>
            </p:extLst>
          </p:nvPr>
        </p:nvGraphicFramePr>
        <p:xfrm>
          <a:off x="-718144" y="2277984"/>
          <a:ext cx="5570933" cy="431765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グラフ 2"/>
          <p:cNvGraphicFramePr>
            <a:graphicFrameLocks/>
          </p:cNvGraphicFramePr>
          <p:nvPr>
            <p:extLst>
              <p:ext uri="{D42A27DB-BD31-4B8C-83A1-F6EECF244321}">
                <p14:modId xmlns:p14="http://schemas.microsoft.com/office/powerpoint/2010/main" val="4233532486"/>
              </p:ext>
            </p:extLst>
          </p:nvPr>
        </p:nvGraphicFramePr>
        <p:xfrm>
          <a:off x="4142456" y="2277984"/>
          <a:ext cx="5656058" cy="4229280"/>
        </p:xfrm>
        <a:graphic>
          <a:graphicData uri="http://schemas.openxmlformats.org/drawingml/2006/chart">
            <c:chart xmlns:c="http://schemas.openxmlformats.org/drawingml/2006/chart" xmlns:r="http://schemas.openxmlformats.org/officeDocument/2006/relationships" r:id="rId3"/>
          </a:graphicData>
        </a:graphic>
      </p:graphicFrame>
      <p:sp>
        <p:nvSpPr>
          <p:cNvPr id="4" name="テキスト ボックス 3"/>
          <p:cNvSpPr txBox="1"/>
          <p:nvPr/>
        </p:nvSpPr>
        <p:spPr>
          <a:xfrm>
            <a:off x="432606" y="723165"/>
            <a:ext cx="3251508" cy="984857"/>
          </a:xfrm>
          <a:prstGeom prst="rect">
            <a:avLst/>
          </a:prstGeom>
          <a:noFill/>
        </p:spPr>
        <p:txBody>
          <a:bodyPr wrap="square" lIns="91411" tIns="45706" rIns="91411" bIns="45706" rtlCol="0">
            <a:spAutoFit/>
          </a:bodyPr>
          <a:lstStyle/>
          <a:p>
            <a:pPr algn="ctr"/>
            <a:r>
              <a:rPr lang="en-US" altLang="ja-JP" sz="2900" dirty="0">
                <a:solidFill>
                  <a:srgbClr val="63891F"/>
                </a:solidFill>
              </a:rPr>
              <a:t>◆</a:t>
            </a:r>
            <a:r>
              <a:rPr lang="ja-JP" altLang="en-US" sz="2900" dirty="0">
                <a:solidFill>
                  <a:srgbClr val="63891F"/>
                </a:solidFill>
              </a:rPr>
              <a:t>復職支援研修を　　　　　　　　</a:t>
            </a:r>
            <a:r>
              <a:rPr lang="en-US" altLang="ja-JP" sz="2900" dirty="0">
                <a:solidFill>
                  <a:srgbClr val="63891F"/>
                </a:solidFill>
              </a:rPr>
              <a:t/>
            </a:r>
            <a:br>
              <a:rPr lang="en-US" altLang="ja-JP" sz="2900" dirty="0">
                <a:solidFill>
                  <a:srgbClr val="63891F"/>
                </a:solidFill>
              </a:rPr>
            </a:br>
            <a:r>
              <a:rPr lang="ja-JP" altLang="en-US" sz="2900" dirty="0">
                <a:solidFill>
                  <a:srgbClr val="63891F"/>
                </a:solidFill>
              </a:rPr>
              <a:t>　知っていますか</a:t>
            </a:r>
            <a:r>
              <a:rPr lang="ja-JP" altLang="en-US" sz="2900" dirty="0" smtClean="0">
                <a:solidFill>
                  <a:srgbClr val="63891F"/>
                </a:solidFill>
              </a:rPr>
              <a:t>？</a:t>
            </a:r>
            <a:r>
              <a:rPr lang="ja-JP" altLang="ja-JP" sz="2900" dirty="0"/>
              <a:t>　</a:t>
            </a:r>
            <a:endParaRPr lang="ja-JP" altLang="en-US" sz="2900" dirty="0"/>
          </a:p>
        </p:txBody>
      </p:sp>
      <p:sp>
        <p:nvSpPr>
          <p:cNvPr id="5" name="テキスト ボックス 4"/>
          <p:cNvSpPr txBox="1"/>
          <p:nvPr/>
        </p:nvSpPr>
        <p:spPr>
          <a:xfrm>
            <a:off x="4852789" y="723165"/>
            <a:ext cx="3994613" cy="984857"/>
          </a:xfrm>
          <a:prstGeom prst="rect">
            <a:avLst/>
          </a:prstGeom>
          <a:noFill/>
        </p:spPr>
        <p:txBody>
          <a:bodyPr wrap="square" lIns="91411" tIns="45706" rIns="91411" bIns="45706" rtlCol="0">
            <a:spAutoFit/>
          </a:bodyPr>
          <a:lstStyle/>
          <a:p>
            <a:pPr algn="ctr"/>
            <a:r>
              <a:rPr lang="en-US" altLang="ja-JP" sz="2900" dirty="0">
                <a:solidFill>
                  <a:srgbClr val="63891F"/>
                </a:solidFill>
              </a:rPr>
              <a:t>◆</a:t>
            </a:r>
            <a:r>
              <a:rPr lang="ja-JP" altLang="en-US" sz="2900" dirty="0">
                <a:solidFill>
                  <a:srgbClr val="63891F"/>
                </a:solidFill>
              </a:rPr>
              <a:t>復職支援研修を受けて</a:t>
            </a:r>
            <a:r>
              <a:rPr lang="ja-JP" altLang="en-US" sz="2900" dirty="0">
                <a:solidFill>
                  <a:schemeClr val="accent5"/>
                </a:solidFill>
              </a:rPr>
              <a:t>みたいですか</a:t>
            </a:r>
            <a:r>
              <a:rPr lang="ja-JP" altLang="en-US" sz="2900" dirty="0" smtClean="0">
                <a:solidFill>
                  <a:schemeClr val="accent5"/>
                </a:solidFill>
              </a:rPr>
              <a:t>？</a:t>
            </a:r>
            <a:endParaRPr lang="ja-JP" altLang="en-US" sz="2900" dirty="0">
              <a:solidFill>
                <a:srgbClr val="63891F"/>
              </a:solidFill>
            </a:endParaRPr>
          </a:p>
        </p:txBody>
      </p:sp>
    </p:spTree>
    <p:extLst>
      <p:ext uri="{BB962C8B-B14F-4D97-AF65-F5344CB8AC3E}">
        <p14:creationId xmlns:p14="http://schemas.microsoft.com/office/powerpoint/2010/main" val="37929509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4294967295"/>
          </p:nvPr>
        </p:nvSpPr>
        <p:spPr>
          <a:xfrm>
            <a:off x="457200" y="633016"/>
            <a:ext cx="8229600" cy="4876800"/>
          </a:xfrm>
        </p:spPr>
        <p:txBody>
          <a:bodyPr/>
          <a:lstStyle/>
          <a:p>
            <a:pPr marL="0" indent="0">
              <a:buNone/>
            </a:pPr>
            <a:r>
              <a:rPr kumimoji="1" lang="en-US" altLang="ja-JP" sz="3200" dirty="0" smtClean="0">
                <a:solidFill>
                  <a:srgbClr val="63891F"/>
                </a:solidFill>
              </a:rPr>
              <a:t>◆</a:t>
            </a:r>
            <a:r>
              <a:rPr kumimoji="1" lang="ja-JP" altLang="en-US" sz="3200" dirty="0" smtClean="0">
                <a:solidFill>
                  <a:srgbClr val="63891F"/>
                </a:solidFill>
              </a:rPr>
              <a:t>自由記載より</a:t>
            </a:r>
            <a:r>
              <a:rPr kumimoji="1" lang="en-US" altLang="ja-JP" sz="3200" dirty="0" smtClean="0">
                <a:solidFill>
                  <a:srgbClr val="63891F"/>
                </a:solidFill>
              </a:rPr>
              <a:t/>
            </a:r>
            <a:br>
              <a:rPr kumimoji="1" lang="en-US" altLang="ja-JP" sz="3200" dirty="0" smtClean="0">
                <a:solidFill>
                  <a:srgbClr val="63891F"/>
                </a:solidFill>
              </a:rPr>
            </a:br>
            <a:r>
              <a:rPr kumimoji="1" lang="ja-JP" altLang="en-US" sz="3200" dirty="0" smtClean="0">
                <a:solidFill>
                  <a:srgbClr val="63891F"/>
                </a:solidFill>
              </a:rPr>
              <a:t>　　</a:t>
            </a:r>
            <a:r>
              <a:rPr kumimoji="1" lang="ja-JP" altLang="en-US" sz="3200" dirty="0" smtClean="0">
                <a:solidFill>
                  <a:schemeClr val="accent5"/>
                </a:solidFill>
              </a:rPr>
              <a:t>（複数回答）</a:t>
            </a:r>
            <a:endParaRPr lang="en-US" altLang="ja-JP" sz="3200" dirty="0">
              <a:solidFill>
                <a:schemeClr val="accent5"/>
              </a:solidFill>
            </a:endParaRPr>
          </a:p>
          <a:p>
            <a:endParaRPr kumimoji="1" lang="en-US" altLang="ja-JP" dirty="0" smtClean="0"/>
          </a:p>
          <a:p>
            <a:pPr marL="0" indent="0">
              <a:buNone/>
            </a:pPr>
            <a:endParaRPr kumimoji="1" lang="ja-JP" altLang="en-US" dirty="0"/>
          </a:p>
        </p:txBody>
      </p:sp>
      <p:graphicFrame>
        <p:nvGraphicFramePr>
          <p:cNvPr id="4" name="グラフ 3"/>
          <p:cNvGraphicFramePr>
            <a:graphicFrameLocks/>
          </p:cNvGraphicFramePr>
          <p:nvPr>
            <p:extLst>
              <p:ext uri="{D42A27DB-BD31-4B8C-83A1-F6EECF244321}">
                <p14:modId xmlns:p14="http://schemas.microsoft.com/office/powerpoint/2010/main" val="4279899050"/>
              </p:ext>
            </p:extLst>
          </p:nvPr>
        </p:nvGraphicFramePr>
        <p:xfrm>
          <a:off x="0" y="1381730"/>
          <a:ext cx="9144000" cy="5526877"/>
        </p:xfrm>
        <a:graphic>
          <a:graphicData uri="http://schemas.openxmlformats.org/drawingml/2006/chart">
            <c:chart xmlns:c="http://schemas.openxmlformats.org/drawingml/2006/chart" xmlns:r="http://schemas.openxmlformats.org/officeDocument/2006/relationships" r:id="rId2"/>
          </a:graphicData>
        </a:graphic>
      </p:graphicFrame>
      <p:sp>
        <p:nvSpPr>
          <p:cNvPr id="2" name="角丸四角形吹き出し 1"/>
          <p:cNvSpPr/>
          <p:nvPr/>
        </p:nvSpPr>
        <p:spPr>
          <a:xfrm>
            <a:off x="4929687" y="459838"/>
            <a:ext cx="3331665" cy="1130497"/>
          </a:xfrm>
          <a:prstGeom prst="wedgeRoundRectCallout">
            <a:avLst>
              <a:gd name="adj1" fmla="val -75262"/>
              <a:gd name="adj2" fmla="val 73904"/>
              <a:gd name="adj3" fmla="val 16667"/>
            </a:avLst>
          </a:prstGeom>
          <a:noFill/>
          <a:effectLst/>
        </p:spPr>
        <p:style>
          <a:lnRef idx="1">
            <a:schemeClr val="accent1"/>
          </a:lnRef>
          <a:fillRef idx="3">
            <a:schemeClr val="accent1"/>
          </a:fillRef>
          <a:effectRef idx="2">
            <a:schemeClr val="accent1"/>
          </a:effectRef>
          <a:fontRef idx="minor">
            <a:schemeClr val="lt1"/>
          </a:fontRef>
        </p:style>
        <p:txBody>
          <a:bodyPr lIns="91411" tIns="45706" rIns="91411" bIns="45706" rtlCol="0" anchor="ctr"/>
          <a:lstStyle/>
          <a:p>
            <a:r>
              <a:rPr lang="ja-JP" altLang="en-US" sz="2000" dirty="0">
                <a:solidFill>
                  <a:schemeClr val="tx1"/>
                </a:solidFill>
              </a:rPr>
              <a:t>・</a:t>
            </a:r>
            <a:r>
              <a:rPr lang="en-US" altLang="ja-JP" sz="2000" dirty="0">
                <a:solidFill>
                  <a:schemeClr val="tx1"/>
                </a:solidFill>
              </a:rPr>
              <a:t>PT</a:t>
            </a:r>
            <a:r>
              <a:rPr lang="ja-JP" altLang="en-US" sz="2000" dirty="0">
                <a:solidFill>
                  <a:schemeClr val="tx1"/>
                </a:solidFill>
              </a:rPr>
              <a:t>が増え過ぎて、給料が　</a:t>
            </a:r>
            <a:endParaRPr lang="en-US" altLang="ja-JP" sz="2000" dirty="0">
              <a:solidFill>
                <a:schemeClr val="tx1"/>
              </a:solidFill>
            </a:endParaRPr>
          </a:p>
          <a:p>
            <a:r>
              <a:rPr lang="ja-JP" altLang="ja-JP" sz="2000" dirty="0">
                <a:solidFill>
                  <a:schemeClr val="tx1"/>
                </a:solidFill>
              </a:rPr>
              <a:t>　</a:t>
            </a:r>
            <a:r>
              <a:rPr lang="ja-JP" altLang="en-US" sz="2000" dirty="0">
                <a:solidFill>
                  <a:schemeClr val="tx1"/>
                </a:solidFill>
              </a:rPr>
              <a:t>安くならなければよい</a:t>
            </a:r>
            <a:endParaRPr lang="en-US" altLang="ja-JP" sz="2000" dirty="0">
              <a:solidFill>
                <a:schemeClr val="tx1"/>
              </a:solidFill>
            </a:endParaRPr>
          </a:p>
          <a:p>
            <a:r>
              <a:rPr lang="ja-JP" altLang="en-US" sz="2000" dirty="0">
                <a:solidFill>
                  <a:schemeClr val="tx1"/>
                </a:solidFill>
              </a:rPr>
              <a:t>・育児休暇中で対象外　など</a:t>
            </a:r>
          </a:p>
        </p:txBody>
      </p:sp>
      <p:sp>
        <p:nvSpPr>
          <p:cNvPr id="5" name="テキスト ボックス 4"/>
          <p:cNvSpPr txBox="1"/>
          <p:nvPr/>
        </p:nvSpPr>
        <p:spPr>
          <a:xfrm>
            <a:off x="-1618777" y="3070490"/>
            <a:ext cx="184607" cy="369304"/>
          </a:xfrm>
          <a:prstGeom prst="rect">
            <a:avLst/>
          </a:prstGeom>
          <a:noFill/>
        </p:spPr>
        <p:txBody>
          <a:bodyPr wrap="none" lIns="91411" tIns="45706" rIns="91411" bIns="45706" rtlCol="0">
            <a:spAutoFit/>
          </a:bodyPr>
          <a:lstStyle/>
          <a:p>
            <a:endParaRPr kumimoji="1" lang="ja-JP" altLang="en-US" dirty="0"/>
          </a:p>
        </p:txBody>
      </p:sp>
    </p:spTree>
    <p:extLst>
      <p:ext uri="{BB962C8B-B14F-4D97-AF65-F5344CB8AC3E}">
        <p14:creationId xmlns:p14="http://schemas.microsoft.com/office/powerpoint/2010/main" val="4995700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l"/>
            <a:r>
              <a:rPr kumimoji="1" lang="ja-JP" altLang="en-US" dirty="0" smtClean="0"/>
              <a:t>考察１</a:t>
            </a:r>
            <a:endParaRPr kumimoji="1" lang="ja-JP" altLang="en-US" dirty="0"/>
          </a:p>
        </p:txBody>
      </p:sp>
      <p:sp>
        <p:nvSpPr>
          <p:cNvPr id="3" name="コンテンツ プレースホルダー 2"/>
          <p:cNvSpPr>
            <a:spLocks noGrp="1"/>
          </p:cNvSpPr>
          <p:nvPr>
            <p:ph sz="quarter" idx="1"/>
          </p:nvPr>
        </p:nvSpPr>
        <p:spPr>
          <a:xfrm>
            <a:off x="612648" y="1521285"/>
            <a:ext cx="8153400" cy="2916960"/>
          </a:xfrm>
        </p:spPr>
        <p:txBody>
          <a:bodyPr>
            <a:normAutofit lnSpcReduction="10000"/>
          </a:bodyPr>
          <a:lstStyle/>
          <a:p>
            <a:pPr marL="457061" indent="-457061">
              <a:buSzPct val="80000"/>
              <a:buFont typeface="+mj-lt"/>
              <a:buAutoNum type="arabicParenR"/>
            </a:pPr>
            <a:r>
              <a:rPr lang="ja-JP" altLang="en-US" sz="3200" dirty="0"/>
              <a:t>結婚や出産・育児による離職と同時に休会会員となる者が</a:t>
            </a:r>
            <a:r>
              <a:rPr lang="ja-JP" altLang="en-US" sz="3200" dirty="0" smtClean="0"/>
              <a:t>多い</a:t>
            </a:r>
            <a:endParaRPr lang="en-US" altLang="ja-JP" sz="3200" dirty="0"/>
          </a:p>
          <a:p>
            <a:pPr marL="457061" indent="-457061">
              <a:buSzPct val="80000"/>
              <a:buFont typeface="+mj-lt"/>
              <a:buAutoNum type="arabicParenR"/>
            </a:pPr>
            <a:r>
              <a:rPr lang="ja-JP" altLang="en-US" sz="3200" dirty="0"/>
              <a:t>離職により、復職に不安を持つように</a:t>
            </a:r>
            <a:r>
              <a:rPr lang="ja-JP" altLang="en-US" sz="3200" dirty="0" smtClean="0"/>
              <a:t>なる</a:t>
            </a:r>
            <a:endParaRPr lang="en-US" altLang="ja-JP" sz="3200" dirty="0"/>
          </a:p>
          <a:p>
            <a:pPr marL="457061" indent="-457061">
              <a:buSzPct val="80000"/>
              <a:buFont typeface="+mj-lt"/>
              <a:buAutoNum type="arabicParenR"/>
            </a:pPr>
            <a:r>
              <a:rPr lang="ja-JP" altLang="en-US" sz="3200" dirty="0"/>
              <a:t>再就職の際、休会会員になったことにより、必要な復職情報の入手ができていない場合が</a:t>
            </a:r>
            <a:r>
              <a:rPr lang="ja-JP" altLang="en-US" sz="3200" dirty="0" smtClean="0"/>
              <a:t>ある</a:t>
            </a:r>
            <a:endParaRPr lang="en-US" altLang="ja-JP" sz="3200" dirty="0"/>
          </a:p>
          <a:p>
            <a:pPr marL="457061" indent="-457061">
              <a:buSzPct val="80000"/>
              <a:buFont typeface="+mj-lt"/>
              <a:buAutoNum type="arabicParenR"/>
            </a:pPr>
            <a:endParaRPr lang="en-US" altLang="ja-JP" sz="3200" dirty="0"/>
          </a:p>
          <a:p>
            <a:pPr marL="0" indent="0">
              <a:buNone/>
            </a:pPr>
            <a:endParaRPr lang="en-US" altLang="ja-JP" sz="3200" dirty="0"/>
          </a:p>
          <a:p>
            <a:pPr marL="457061" indent="-457061">
              <a:buFont typeface="+mj-lt"/>
              <a:buAutoNum type="arabicParenR"/>
            </a:pPr>
            <a:endParaRPr lang="en-US" altLang="ja-JP" sz="3200" dirty="0"/>
          </a:p>
          <a:p>
            <a:pPr marL="0" indent="0">
              <a:buNone/>
            </a:pPr>
            <a:endParaRPr lang="en-US" altLang="ja-JP" sz="3200" dirty="0"/>
          </a:p>
        </p:txBody>
      </p:sp>
      <p:sp>
        <p:nvSpPr>
          <p:cNvPr id="4" name="角丸四角形 3"/>
          <p:cNvSpPr/>
          <p:nvPr/>
        </p:nvSpPr>
        <p:spPr>
          <a:xfrm>
            <a:off x="1102447" y="4438253"/>
            <a:ext cx="7663605" cy="2245291"/>
          </a:xfrm>
          <a:prstGeom prst="roundRect">
            <a:avLst/>
          </a:prstGeom>
          <a:ln w="38100" cmpd="sng"/>
        </p:spPr>
        <p:style>
          <a:lnRef idx="2">
            <a:schemeClr val="accent5"/>
          </a:lnRef>
          <a:fillRef idx="1">
            <a:schemeClr val="lt1"/>
          </a:fillRef>
          <a:effectRef idx="0">
            <a:schemeClr val="accent5"/>
          </a:effectRef>
          <a:fontRef idx="minor">
            <a:schemeClr val="dk1"/>
          </a:fontRef>
        </p:style>
        <p:txBody>
          <a:bodyPr lIns="91411" tIns="45706" rIns="91411" bIns="45706" rtlCol="0" anchor="ctr"/>
          <a:lstStyle/>
          <a:p>
            <a:r>
              <a:rPr lang="ja-JP" altLang="en-US" sz="3200" dirty="0">
                <a:solidFill>
                  <a:schemeClr val="tx1"/>
                </a:solidFill>
              </a:rPr>
              <a:t>＊復職に必要な情報</a:t>
            </a:r>
            <a:r>
              <a:rPr lang="ja-JP" altLang="en-US" sz="3200" dirty="0" smtClean="0">
                <a:solidFill>
                  <a:schemeClr val="tx1"/>
                </a:solidFill>
              </a:rPr>
              <a:t>の</a:t>
            </a:r>
            <a:r>
              <a:rPr lang="ja-JP" altLang="en-US" sz="3200" dirty="0" smtClean="0">
                <a:solidFill>
                  <a:srgbClr val="000000"/>
                </a:solidFill>
              </a:rPr>
              <a:t>提供</a:t>
            </a:r>
            <a:r>
              <a:rPr lang="ja-JP" altLang="en-US" sz="3200" dirty="0" smtClean="0">
                <a:solidFill>
                  <a:schemeClr val="tx1"/>
                </a:solidFill>
              </a:rPr>
              <a:t>や</a:t>
            </a:r>
            <a:r>
              <a:rPr lang="ja-JP" altLang="en-US" sz="3200" dirty="0">
                <a:solidFill>
                  <a:schemeClr val="tx1"/>
                </a:solidFill>
              </a:rPr>
              <a:t>支援事業は</a:t>
            </a:r>
            <a:r>
              <a:rPr lang="en-US" altLang="ja-JP" sz="3200" dirty="0">
                <a:solidFill>
                  <a:schemeClr val="tx1"/>
                </a:solidFill>
              </a:rPr>
              <a:t/>
            </a:r>
            <a:br>
              <a:rPr lang="en-US" altLang="ja-JP" sz="3200" dirty="0">
                <a:solidFill>
                  <a:schemeClr val="tx1"/>
                </a:solidFill>
              </a:rPr>
            </a:br>
            <a:r>
              <a:rPr lang="ja-JP" altLang="en-US" sz="3200" dirty="0">
                <a:solidFill>
                  <a:schemeClr val="tx1"/>
                </a:solidFill>
              </a:rPr>
              <a:t>　役立つと考えられる</a:t>
            </a:r>
            <a:endParaRPr lang="en-US" altLang="ja-JP" sz="3200" dirty="0">
              <a:solidFill>
                <a:schemeClr val="tx1"/>
              </a:solidFill>
            </a:endParaRPr>
          </a:p>
          <a:p>
            <a:r>
              <a:rPr lang="ja-JP" altLang="en-US" sz="3200" dirty="0">
                <a:solidFill>
                  <a:schemeClr val="tx1"/>
                </a:solidFill>
              </a:rPr>
              <a:t>＊</a:t>
            </a:r>
            <a:r>
              <a:rPr lang="ja-JP" altLang="en-US" sz="3200" dirty="0">
                <a:solidFill>
                  <a:srgbClr val="000000"/>
                </a:solidFill>
              </a:rPr>
              <a:t>休会会員に対する</a:t>
            </a:r>
            <a:r>
              <a:rPr lang="ja-JP" altLang="en-US" sz="3200" dirty="0" smtClean="0">
                <a:solidFill>
                  <a:srgbClr val="000000"/>
                </a:solidFill>
              </a:rPr>
              <a:t>情報提供の</a:t>
            </a:r>
            <a:r>
              <a:rPr lang="ja-JP" altLang="en-US" sz="3200" dirty="0">
                <a:solidFill>
                  <a:srgbClr val="000000"/>
                </a:solidFill>
              </a:rPr>
              <a:t>方法の</a:t>
            </a:r>
            <a:r>
              <a:rPr lang="en-US" altLang="ja-JP" sz="3200" dirty="0">
                <a:solidFill>
                  <a:srgbClr val="000000"/>
                </a:solidFill>
              </a:rPr>
              <a:t/>
            </a:r>
            <a:br>
              <a:rPr lang="en-US" altLang="ja-JP" sz="3200" dirty="0">
                <a:solidFill>
                  <a:srgbClr val="000000"/>
                </a:solidFill>
              </a:rPr>
            </a:br>
            <a:r>
              <a:rPr lang="ja-JP" altLang="en-US" sz="3200" dirty="0">
                <a:solidFill>
                  <a:srgbClr val="000000"/>
                </a:solidFill>
              </a:rPr>
              <a:t>　検討が必要である</a:t>
            </a:r>
            <a:endParaRPr lang="en-US" altLang="ja-JP" sz="3200" dirty="0">
              <a:solidFill>
                <a:schemeClr val="tx1"/>
              </a:solidFill>
            </a:endParaRPr>
          </a:p>
        </p:txBody>
      </p:sp>
    </p:spTree>
    <p:extLst>
      <p:ext uri="{BB962C8B-B14F-4D97-AF65-F5344CB8AC3E}">
        <p14:creationId xmlns:p14="http://schemas.microsoft.com/office/powerpoint/2010/main" val="24316621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solidFill>
                  <a:srgbClr val="2F5897"/>
                </a:solidFill>
              </a:rPr>
              <a:t>考察２</a:t>
            </a:r>
            <a:endParaRPr kumimoji="1" lang="ja-JP" altLang="en-US" dirty="0">
              <a:solidFill>
                <a:srgbClr val="2F5897"/>
              </a:solidFill>
            </a:endParaRPr>
          </a:p>
        </p:txBody>
      </p:sp>
      <p:sp>
        <p:nvSpPr>
          <p:cNvPr id="3" name="コンテンツ プレースホルダー 2"/>
          <p:cNvSpPr>
            <a:spLocks noGrp="1"/>
          </p:cNvSpPr>
          <p:nvPr>
            <p:ph sz="quarter" idx="1"/>
          </p:nvPr>
        </p:nvSpPr>
        <p:spPr>
          <a:xfrm>
            <a:off x="688496" y="1495537"/>
            <a:ext cx="7745505" cy="2175091"/>
          </a:xfrm>
        </p:spPr>
        <p:txBody>
          <a:bodyPr>
            <a:normAutofit/>
          </a:bodyPr>
          <a:lstStyle/>
          <a:p>
            <a:pPr marL="514194" indent="-514194">
              <a:buSzPct val="80000"/>
              <a:buFont typeface="+mj-lt"/>
              <a:buAutoNum type="arabicParenR" startAt="4"/>
            </a:pPr>
            <a:r>
              <a:rPr lang="ja-JP" altLang="en-US" sz="3200" dirty="0"/>
              <a:t>会費を払って会員継続するメリットがないと考える会員も少なく</a:t>
            </a:r>
            <a:r>
              <a:rPr lang="ja-JP" altLang="en-US" sz="3200" dirty="0" smtClean="0"/>
              <a:t>ない</a:t>
            </a:r>
            <a:endParaRPr lang="en-US" altLang="ja-JP" sz="3200" dirty="0"/>
          </a:p>
          <a:p>
            <a:pPr marL="514194" indent="-514194">
              <a:buSzPct val="80000"/>
              <a:buFont typeface="+mj-lt"/>
              <a:buAutoNum type="arabicParenR" startAt="4"/>
            </a:pPr>
            <a:r>
              <a:rPr lang="ja-JP" altLang="en-US" sz="3200" dirty="0"/>
              <a:t>復職支援研修について知らないが、知っていれば受講したいとの回答が</a:t>
            </a:r>
            <a:r>
              <a:rPr lang="ja-JP" altLang="en-US" sz="3200" dirty="0" smtClean="0"/>
              <a:t>多かった</a:t>
            </a:r>
            <a:endParaRPr lang="en-US" altLang="ja-JP" sz="3200" dirty="0"/>
          </a:p>
          <a:p>
            <a:endParaRPr lang="ja-JP" altLang="en-US" sz="3200" dirty="0"/>
          </a:p>
          <a:p>
            <a:endParaRPr lang="ja-JP" altLang="en-US" sz="3200" dirty="0"/>
          </a:p>
        </p:txBody>
      </p:sp>
      <p:sp>
        <p:nvSpPr>
          <p:cNvPr id="4" name="角丸四角形 3"/>
          <p:cNvSpPr/>
          <p:nvPr/>
        </p:nvSpPr>
        <p:spPr>
          <a:xfrm>
            <a:off x="869908" y="3810196"/>
            <a:ext cx="7363533" cy="2358691"/>
          </a:xfrm>
          <a:prstGeom prst="roundRect">
            <a:avLst/>
          </a:prstGeom>
          <a:ln w="38100" cmpd="sng"/>
        </p:spPr>
        <p:style>
          <a:lnRef idx="2">
            <a:schemeClr val="accent5"/>
          </a:lnRef>
          <a:fillRef idx="1">
            <a:schemeClr val="lt1"/>
          </a:fillRef>
          <a:effectRef idx="0">
            <a:schemeClr val="accent5"/>
          </a:effectRef>
          <a:fontRef idx="minor">
            <a:schemeClr val="dk1"/>
          </a:fontRef>
        </p:style>
        <p:txBody>
          <a:bodyPr lIns="91411" tIns="45706" rIns="91411" bIns="45706" rtlCol="0" anchor="ctr"/>
          <a:lstStyle/>
          <a:p>
            <a:r>
              <a:rPr lang="ja-JP" altLang="en-US" sz="3200" dirty="0">
                <a:solidFill>
                  <a:schemeClr val="tx1"/>
                </a:solidFill>
              </a:rPr>
              <a:t>＊</a:t>
            </a:r>
            <a:r>
              <a:rPr lang="ja-JP" altLang="en-US" sz="3200" dirty="0">
                <a:solidFill>
                  <a:srgbClr val="000000"/>
                </a:solidFill>
              </a:rPr>
              <a:t>離職中であっても、本会主催の研修会　</a:t>
            </a:r>
            <a:endParaRPr lang="en-US" altLang="ja-JP" sz="3200" dirty="0">
              <a:solidFill>
                <a:srgbClr val="000000"/>
              </a:solidFill>
            </a:endParaRPr>
          </a:p>
          <a:p>
            <a:r>
              <a:rPr lang="ja-JP" altLang="ja-JP" sz="3200" dirty="0">
                <a:solidFill>
                  <a:srgbClr val="000000"/>
                </a:solidFill>
              </a:rPr>
              <a:t>　</a:t>
            </a:r>
            <a:r>
              <a:rPr lang="ja-JP" altLang="en-US" sz="3200" dirty="0">
                <a:solidFill>
                  <a:srgbClr val="000000"/>
                </a:solidFill>
              </a:rPr>
              <a:t>や支援情報などは役立つと考えられる</a:t>
            </a:r>
            <a:endParaRPr lang="en-US" altLang="ja-JP" sz="3200" dirty="0">
              <a:solidFill>
                <a:schemeClr val="tx1"/>
              </a:solidFill>
            </a:endParaRPr>
          </a:p>
          <a:p>
            <a:r>
              <a:rPr lang="ja-JP" altLang="en-US" sz="3200" dirty="0">
                <a:solidFill>
                  <a:schemeClr val="tx1"/>
                </a:solidFill>
              </a:rPr>
              <a:t>＊会員のニーズにあった情報を分かり</a:t>
            </a:r>
            <a:r>
              <a:rPr lang="en-US" altLang="ja-JP" sz="3200" dirty="0">
                <a:solidFill>
                  <a:schemeClr val="tx1"/>
                </a:solidFill>
              </a:rPr>
              <a:t/>
            </a:r>
            <a:br>
              <a:rPr lang="en-US" altLang="ja-JP" sz="3200" dirty="0">
                <a:solidFill>
                  <a:schemeClr val="tx1"/>
                </a:solidFill>
              </a:rPr>
            </a:br>
            <a:r>
              <a:rPr lang="ja-JP" altLang="en-US" sz="3200" dirty="0">
                <a:solidFill>
                  <a:schemeClr val="tx1"/>
                </a:solidFill>
              </a:rPr>
              <a:t>　やすく伝えることが必要である</a:t>
            </a:r>
            <a:endParaRPr lang="en-US" altLang="ja-JP" sz="3200" dirty="0">
              <a:solidFill>
                <a:schemeClr val="tx1"/>
              </a:solidFill>
            </a:endParaRPr>
          </a:p>
        </p:txBody>
      </p:sp>
    </p:spTree>
    <p:extLst>
      <p:ext uri="{BB962C8B-B14F-4D97-AF65-F5344CB8AC3E}">
        <p14:creationId xmlns:p14="http://schemas.microsoft.com/office/powerpoint/2010/main" val="10079081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l"/>
            <a:r>
              <a:rPr kumimoji="1" lang="ja-JP" altLang="en-US" dirty="0" smtClean="0"/>
              <a:t>まとめ</a:t>
            </a:r>
            <a:endParaRPr kumimoji="1" lang="ja-JP" altLang="en-US" dirty="0"/>
          </a:p>
        </p:txBody>
      </p:sp>
      <p:sp>
        <p:nvSpPr>
          <p:cNvPr id="3" name="コンテンツ プレースホルダー 2"/>
          <p:cNvSpPr>
            <a:spLocks noGrp="1"/>
          </p:cNvSpPr>
          <p:nvPr>
            <p:ph sz="quarter" idx="1"/>
          </p:nvPr>
        </p:nvSpPr>
        <p:spPr/>
        <p:txBody>
          <a:bodyPr>
            <a:noAutofit/>
          </a:bodyPr>
          <a:lstStyle/>
          <a:p>
            <a:r>
              <a:rPr kumimoji="1" lang="ja-JP" altLang="en-US" sz="2800" dirty="0" smtClean="0"/>
              <a:t>休会する理由には、結婚や出産・育児による</a:t>
            </a:r>
            <a:r>
              <a:rPr lang="ja-JP" altLang="en-US" sz="2800" dirty="0" smtClean="0"/>
              <a:t>離職が大きく関わっていることが改めてはっきりした</a:t>
            </a:r>
            <a:endParaRPr lang="en-US" altLang="ja-JP" sz="2800" dirty="0" smtClean="0"/>
          </a:p>
          <a:p>
            <a:endParaRPr lang="en-US" altLang="ja-JP" sz="2800" dirty="0"/>
          </a:p>
          <a:p>
            <a:r>
              <a:rPr lang="ja-JP" altLang="en-US" sz="2800" dirty="0" smtClean="0"/>
              <a:t>休会会員になったことにより、再就職の際に必要な復職の情報が入手しにくい状況となっている</a:t>
            </a:r>
            <a:endParaRPr lang="en-US" altLang="ja-JP" sz="2800" dirty="0" smtClean="0"/>
          </a:p>
          <a:p>
            <a:endParaRPr lang="en-US" altLang="ja-JP" sz="2800" dirty="0"/>
          </a:p>
          <a:p>
            <a:r>
              <a:rPr lang="ja-JP" altLang="en-US" sz="2800" dirty="0"/>
              <a:t>何らかの理由で離職した場合でも</a:t>
            </a:r>
            <a:r>
              <a:rPr lang="ja-JP" altLang="en-US" sz="2800" dirty="0" smtClean="0"/>
              <a:t>、自信を持って復職できるような情報の</a:t>
            </a:r>
            <a:r>
              <a:rPr lang="ja-JP" altLang="en-US" sz="2800" dirty="0" smtClean="0">
                <a:solidFill>
                  <a:srgbClr val="000000"/>
                </a:solidFill>
              </a:rPr>
              <a:t>提供</a:t>
            </a:r>
            <a:r>
              <a:rPr lang="ja-JP" altLang="en-US" sz="2800" dirty="0" smtClean="0"/>
              <a:t>や</a:t>
            </a:r>
            <a:r>
              <a:rPr lang="ja-JP" altLang="en-US" sz="2800" dirty="0"/>
              <a:t>支援事業が行われて</a:t>
            </a:r>
            <a:r>
              <a:rPr lang="ja-JP" altLang="en-US" sz="2800" dirty="0" smtClean="0"/>
              <a:t>いること</a:t>
            </a:r>
            <a:r>
              <a:rPr lang="ja-JP" altLang="en-US" sz="2800" dirty="0"/>
              <a:t>、また</a:t>
            </a:r>
            <a:r>
              <a:rPr lang="ja-JP" altLang="en-US" sz="2800" dirty="0" smtClean="0"/>
              <a:t>、それら</a:t>
            </a:r>
            <a:r>
              <a:rPr lang="ja-JP" altLang="en-US" sz="2800" dirty="0"/>
              <a:t>を分かりやすく伝えていくことが必要で</a:t>
            </a:r>
            <a:r>
              <a:rPr lang="ja-JP" altLang="en-US" sz="2800" dirty="0" smtClean="0"/>
              <a:t>ある</a:t>
            </a:r>
            <a:endParaRPr lang="ja-JP" altLang="en-US" sz="2800" dirty="0"/>
          </a:p>
          <a:p>
            <a:endParaRPr lang="en-US" altLang="ja-JP" sz="2800" dirty="0" smtClean="0"/>
          </a:p>
          <a:p>
            <a:endParaRPr kumimoji="1" lang="en-US" altLang="ja-JP" sz="2800" dirty="0"/>
          </a:p>
          <a:p>
            <a:endParaRPr kumimoji="1" lang="ja-JP" altLang="en-US" sz="2800" dirty="0"/>
          </a:p>
        </p:txBody>
      </p:sp>
    </p:spTree>
    <p:extLst>
      <p:ext uri="{BB962C8B-B14F-4D97-AF65-F5344CB8AC3E}">
        <p14:creationId xmlns:p14="http://schemas.microsoft.com/office/powerpoint/2010/main" val="26730408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活動内容１</a:t>
            </a:r>
            <a:endParaRPr kumimoji="1" lang="ja-JP" altLang="en-US" dirty="0"/>
          </a:p>
        </p:txBody>
      </p:sp>
      <p:sp>
        <p:nvSpPr>
          <p:cNvPr id="3" name="コンテンツ プレースホルダー 2"/>
          <p:cNvSpPr>
            <a:spLocks noGrp="1"/>
          </p:cNvSpPr>
          <p:nvPr>
            <p:ph sz="quarter" idx="1"/>
          </p:nvPr>
        </p:nvSpPr>
        <p:spPr>
          <a:xfrm>
            <a:off x="612648" y="2451562"/>
            <a:ext cx="8153400" cy="4080199"/>
          </a:xfrm>
        </p:spPr>
        <p:txBody>
          <a:bodyPr>
            <a:normAutofit fontScale="77500" lnSpcReduction="20000"/>
          </a:bodyPr>
          <a:lstStyle/>
          <a:p>
            <a:pPr marL="0" indent="0">
              <a:buNone/>
            </a:pPr>
            <a:r>
              <a:rPr lang="en-US" altLang="ja-JP" dirty="0" smtClean="0">
                <a:latin typeface="ヒラギノ丸ゴ Pro W4"/>
                <a:ea typeface="ヒラギノ丸ゴ Pro W4"/>
                <a:cs typeface="ヒラギノ丸ゴ Pro W4"/>
              </a:rPr>
              <a:t>【</a:t>
            </a:r>
            <a:r>
              <a:rPr lang="ja-JP" altLang="en-US" dirty="0" smtClean="0">
                <a:latin typeface="ヒラギノ丸ゴ Pro W4"/>
                <a:ea typeface="ヒラギノ丸ゴ Pro W4"/>
                <a:cs typeface="ヒラギノ丸ゴ Pro W4"/>
              </a:rPr>
              <a:t>対　象</a:t>
            </a:r>
            <a:r>
              <a:rPr lang="en-US" altLang="ja-JP" dirty="0" smtClean="0">
                <a:latin typeface="ヒラギノ丸ゴ Pro W4"/>
                <a:ea typeface="ヒラギノ丸ゴ Pro W4"/>
                <a:cs typeface="ヒラギノ丸ゴ Pro W4"/>
              </a:rPr>
              <a:t>】</a:t>
            </a:r>
            <a:r>
              <a:rPr lang="ja-JP" altLang="en-US" dirty="0" smtClean="0">
                <a:latin typeface="ヒラギノ丸ゴ Pro W4"/>
                <a:ea typeface="ヒラギノ丸ゴ Pro W4"/>
                <a:cs typeface="ヒラギノ丸ゴ Pro W4"/>
              </a:rPr>
              <a:t>離職中の神奈川県理学療法士会会員</a:t>
            </a:r>
            <a:endParaRPr lang="en-US" altLang="ja-JP" dirty="0" smtClean="0">
              <a:latin typeface="ヒラギノ丸ゴ Pro W4"/>
              <a:ea typeface="ヒラギノ丸ゴ Pro W4"/>
              <a:cs typeface="ヒラギノ丸ゴ Pro W4"/>
            </a:endParaRPr>
          </a:p>
          <a:p>
            <a:pPr marL="0" indent="0">
              <a:buNone/>
            </a:pPr>
            <a:r>
              <a:rPr kumimoji="1" lang="en-US" altLang="ja-JP" dirty="0" smtClean="0">
                <a:latin typeface="ヒラギノ丸ゴ Pro W4"/>
                <a:ea typeface="ヒラギノ丸ゴ Pro W4"/>
                <a:cs typeface="ヒラギノ丸ゴ Pro W4"/>
              </a:rPr>
              <a:t>【</a:t>
            </a:r>
            <a:r>
              <a:rPr kumimoji="1" lang="ja-JP" altLang="en-US" dirty="0" smtClean="0">
                <a:latin typeface="ヒラギノ丸ゴ Pro W4"/>
                <a:ea typeface="ヒラギノ丸ゴ Pro W4"/>
                <a:cs typeface="ヒラギノ丸ゴ Pro W4"/>
              </a:rPr>
              <a:t>研修施設</a:t>
            </a:r>
            <a:r>
              <a:rPr kumimoji="1" lang="en-US" altLang="ja-JP" dirty="0" smtClean="0">
                <a:latin typeface="ヒラギノ丸ゴ Pro W4"/>
                <a:ea typeface="ヒラギノ丸ゴ Pro W4"/>
                <a:cs typeface="ヒラギノ丸ゴ Pro W4"/>
              </a:rPr>
              <a:t>】</a:t>
            </a:r>
          </a:p>
          <a:p>
            <a:pPr marL="0" indent="0">
              <a:buNone/>
            </a:pPr>
            <a:r>
              <a:rPr lang="ja-JP" altLang="ja-JP" dirty="0">
                <a:latin typeface="ヒラギノ丸ゴ Pro W4"/>
                <a:ea typeface="ヒラギノ丸ゴ Pro W4"/>
                <a:cs typeface="ヒラギノ丸ゴ Pro W4"/>
              </a:rPr>
              <a:t>　</a:t>
            </a:r>
            <a:r>
              <a:rPr lang="ja-JP" altLang="en-US" dirty="0" smtClean="0">
                <a:latin typeface="ヒラギノ丸ゴ Pro W4"/>
                <a:ea typeface="ヒラギノ丸ゴ Pro W4"/>
                <a:cs typeface="ヒラギノ丸ゴ Pro W4"/>
              </a:rPr>
              <a:t>　</a:t>
            </a:r>
            <a:r>
              <a:rPr lang="en-US" altLang="ja-JP" dirty="0" smtClean="0">
                <a:latin typeface="ヒラギノ丸ゴ Pro W4"/>
                <a:ea typeface="ヒラギノ丸ゴ Pro W4"/>
                <a:cs typeface="ヒラギノ丸ゴ Pro W4"/>
              </a:rPr>
              <a:t>A</a:t>
            </a:r>
            <a:r>
              <a:rPr lang="ja-JP" altLang="en-US" dirty="0" smtClean="0">
                <a:latin typeface="ヒラギノ丸ゴ Pro W4"/>
                <a:ea typeface="ヒラギノ丸ゴ Pro W4"/>
                <a:cs typeface="ヒラギノ丸ゴ Pro W4"/>
              </a:rPr>
              <a:t>コース　急性期　聖マリアンナ医科大学病院</a:t>
            </a:r>
            <a:endParaRPr lang="en-US" altLang="ja-JP" dirty="0">
              <a:latin typeface="ヒラギノ丸ゴ Pro W4"/>
              <a:ea typeface="ヒラギノ丸ゴ Pro W4"/>
              <a:cs typeface="ヒラギノ丸ゴ Pro W4"/>
            </a:endParaRPr>
          </a:p>
          <a:p>
            <a:pPr marL="0" indent="0">
              <a:buNone/>
            </a:pPr>
            <a:r>
              <a:rPr kumimoji="1" lang="ja-JP" altLang="ja-JP" dirty="0" smtClean="0">
                <a:latin typeface="ヒラギノ丸ゴ Pro W4"/>
                <a:ea typeface="ヒラギノ丸ゴ Pro W4"/>
                <a:cs typeface="ヒラギノ丸ゴ Pro W4"/>
              </a:rPr>
              <a:t>　</a:t>
            </a:r>
            <a:r>
              <a:rPr kumimoji="1" lang="ja-JP" altLang="en-US" dirty="0" smtClean="0">
                <a:latin typeface="ヒラギノ丸ゴ Pro W4"/>
                <a:ea typeface="ヒラギノ丸ゴ Pro W4"/>
                <a:cs typeface="ヒラギノ丸ゴ Pro W4"/>
              </a:rPr>
              <a:t>　</a:t>
            </a:r>
            <a:r>
              <a:rPr kumimoji="1" lang="en-US" altLang="ja-JP" dirty="0" smtClean="0">
                <a:latin typeface="ヒラギノ丸ゴ Pro W4"/>
                <a:ea typeface="ヒラギノ丸ゴ Pro W4"/>
                <a:cs typeface="ヒラギノ丸ゴ Pro W4"/>
              </a:rPr>
              <a:t>B</a:t>
            </a:r>
            <a:r>
              <a:rPr kumimoji="1" lang="ja-JP" altLang="en-US" dirty="0" smtClean="0">
                <a:latin typeface="ヒラギノ丸ゴ Pro W4"/>
                <a:ea typeface="ヒラギノ丸ゴ Pro W4"/>
                <a:cs typeface="ヒラギノ丸ゴ Pro W4"/>
              </a:rPr>
              <a:t>コース　回復期　南大和病院</a:t>
            </a:r>
            <a:endParaRPr kumimoji="1" lang="en-US" altLang="ja-JP" dirty="0" smtClean="0">
              <a:latin typeface="ヒラギノ丸ゴ Pro W4"/>
              <a:ea typeface="ヒラギノ丸ゴ Pro W4"/>
              <a:cs typeface="ヒラギノ丸ゴ Pro W4"/>
            </a:endParaRPr>
          </a:p>
          <a:p>
            <a:pPr marL="0" indent="0">
              <a:buNone/>
            </a:pPr>
            <a:r>
              <a:rPr lang="ja-JP" altLang="ja-JP" dirty="0">
                <a:latin typeface="ヒラギノ丸ゴ Pro W4"/>
                <a:ea typeface="ヒラギノ丸ゴ Pro W4"/>
                <a:cs typeface="ヒラギノ丸ゴ Pro W4"/>
              </a:rPr>
              <a:t>　</a:t>
            </a:r>
            <a:r>
              <a:rPr lang="ja-JP" altLang="en-US" dirty="0" smtClean="0">
                <a:latin typeface="ヒラギノ丸ゴ Pro W4"/>
                <a:ea typeface="ヒラギノ丸ゴ Pro W4"/>
                <a:cs typeface="ヒラギノ丸ゴ Pro W4"/>
              </a:rPr>
              <a:t>　</a:t>
            </a:r>
            <a:r>
              <a:rPr lang="en-US" altLang="ja-JP" dirty="0" smtClean="0">
                <a:latin typeface="ヒラギノ丸ゴ Pro W4"/>
                <a:ea typeface="ヒラギノ丸ゴ Pro W4"/>
                <a:cs typeface="ヒラギノ丸ゴ Pro W4"/>
              </a:rPr>
              <a:t>C</a:t>
            </a:r>
            <a:r>
              <a:rPr lang="ja-JP" altLang="en-US" dirty="0" smtClean="0">
                <a:latin typeface="ヒラギノ丸ゴ Pro W4"/>
                <a:ea typeface="ヒラギノ丸ゴ Pro W4"/>
                <a:cs typeface="ヒラギノ丸ゴ Pro W4"/>
              </a:rPr>
              <a:t>コース　生活期　足利リハビリテーションサービス</a:t>
            </a:r>
            <a:endParaRPr lang="en-US" altLang="ja-JP" dirty="0">
              <a:latin typeface="ヒラギノ丸ゴ Pro W4"/>
              <a:ea typeface="ヒラギノ丸ゴ Pro W4"/>
              <a:cs typeface="ヒラギノ丸ゴ Pro W4"/>
            </a:endParaRPr>
          </a:p>
          <a:p>
            <a:pPr marL="0" indent="0">
              <a:buNone/>
            </a:pPr>
            <a:r>
              <a:rPr lang="ja-JP" altLang="ja-JP" dirty="0" smtClean="0">
                <a:latin typeface="ヒラギノ丸ゴ Pro W4"/>
                <a:ea typeface="ヒラギノ丸ゴ Pro W4"/>
                <a:cs typeface="ヒラギノ丸ゴ Pro W4"/>
              </a:rPr>
              <a:t>　</a:t>
            </a:r>
            <a:r>
              <a:rPr lang="ja-JP" altLang="en-US" dirty="0" smtClean="0">
                <a:latin typeface="ヒラギノ丸ゴ Pro W4"/>
                <a:ea typeface="ヒラギノ丸ゴ Pro W4"/>
                <a:cs typeface="ヒラギノ丸ゴ Pro W4"/>
              </a:rPr>
              <a:t>　　　　　　　　　</a:t>
            </a:r>
            <a:r>
              <a:rPr lang="en-US" altLang="ja-JP" dirty="0" smtClean="0">
                <a:latin typeface="ヒラギノ丸ゴ Pro W4"/>
                <a:ea typeface="ヒラギノ丸ゴ Pro W4"/>
                <a:cs typeface="ヒラギノ丸ゴ Pro W4"/>
              </a:rPr>
              <a:t>  </a:t>
            </a:r>
            <a:r>
              <a:rPr lang="ja-JP" altLang="en-US" dirty="0" smtClean="0">
                <a:latin typeface="ヒラギノ丸ゴ Pro W4"/>
                <a:ea typeface="ヒラギノ丸ゴ Pro W4"/>
                <a:cs typeface="ヒラギノ丸ゴ Pro W4"/>
              </a:rPr>
              <a:t>介護老人保健施設　つくしの里</a:t>
            </a:r>
            <a:endParaRPr lang="en-US" altLang="ja-JP" dirty="0" smtClean="0">
              <a:latin typeface="ヒラギノ丸ゴ Pro W4"/>
              <a:ea typeface="ヒラギノ丸ゴ Pro W4"/>
              <a:cs typeface="ヒラギノ丸ゴ Pro W4"/>
            </a:endParaRPr>
          </a:p>
          <a:p>
            <a:pPr marL="0" indent="0">
              <a:buNone/>
            </a:pPr>
            <a:r>
              <a:rPr lang="ja-JP" altLang="ja-JP" dirty="0">
                <a:latin typeface="ヒラギノ丸ゴ Pro W4"/>
                <a:ea typeface="ヒラギノ丸ゴ Pro W4"/>
                <a:cs typeface="ヒラギノ丸ゴ Pro W4"/>
              </a:rPr>
              <a:t>　</a:t>
            </a:r>
            <a:r>
              <a:rPr lang="ja-JP" altLang="en-US" dirty="0" smtClean="0">
                <a:latin typeface="ヒラギノ丸ゴ Pro W4"/>
                <a:ea typeface="ヒラギノ丸ゴ Pro W4"/>
                <a:cs typeface="ヒラギノ丸ゴ Pro W4"/>
              </a:rPr>
              <a:t>　　　　　　　　　</a:t>
            </a:r>
            <a:r>
              <a:rPr lang="en-US" altLang="ja-JP" dirty="0" smtClean="0">
                <a:latin typeface="ヒラギノ丸ゴ Pro W4"/>
                <a:ea typeface="ヒラギノ丸ゴ Pro W4"/>
                <a:cs typeface="ヒラギノ丸ゴ Pro W4"/>
              </a:rPr>
              <a:t>  </a:t>
            </a:r>
            <a:r>
              <a:rPr lang="ja-JP" altLang="en-US" dirty="0" smtClean="0">
                <a:latin typeface="ヒラギノ丸ゴ Pro W4"/>
                <a:ea typeface="ヒラギノ丸ゴ Pro W4"/>
                <a:cs typeface="ヒラギノ丸ゴ Pro W4"/>
              </a:rPr>
              <a:t>介護老人保健施設　アゼリア</a:t>
            </a:r>
            <a:endParaRPr lang="en-US" altLang="ja-JP" dirty="0" smtClean="0">
              <a:latin typeface="ヒラギノ丸ゴ Pro W4"/>
              <a:ea typeface="ヒラギノ丸ゴ Pro W4"/>
              <a:cs typeface="ヒラギノ丸ゴ Pro W4"/>
            </a:endParaRPr>
          </a:p>
          <a:p>
            <a:pPr marL="0" indent="0">
              <a:buNone/>
            </a:pPr>
            <a:r>
              <a:rPr lang="en-US" altLang="ja-JP" dirty="0" smtClean="0">
                <a:latin typeface="ヒラギノ丸ゴ Pro W4"/>
                <a:ea typeface="ヒラギノ丸ゴ Pro W4"/>
                <a:cs typeface="ヒラギノ丸ゴ Pro W4"/>
              </a:rPr>
              <a:t>【</a:t>
            </a:r>
            <a:r>
              <a:rPr lang="ja-JP" altLang="en-US" dirty="0" smtClean="0">
                <a:latin typeface="ヒラギノ丸ゴ Pro W4"/>
                <a:ea typeface="ヒラギノ丸ゴ Pro W4"/>
                <a:cs typeface="ヒラギノ丸ゴ Pro W4"/>
              </a:rPr>
              <a:t>期　日</a:t>
            </a:r>
            <a:r>
              <a:rPr lang="en-US" altLang="ja-JP" dirty="0" smtClean="0">
                <a:latin typeface="ヒラギノ丸ゴ Pro W4"/>
                <a:ea typeface="ヒラギノ丸ゴ Pro W4"/>
                <a:cs typeface="ヒラギノ丸ゴ Pro W4"/>
              </a:rPr>
              <a:t>】</a:t>
            </a:r>
            <a:r>
              <a:rPr lang="ja-JP" altLang="en-US" dirty="0" smtClean="0">
                <a:latin typeface="ヒラギノ丸ゴ Pro W4"/>
                <a:ea typeface="ヒラギノ丸ゴ Pro W4"/>
                <a:cs typeface="ヒラギノ丸ゴ Pro W4"/>
              </a:rPr>
              <a:t>平成</a:t>
            </a:r>
            <a:r>
              <a:rPr lang="en-US" altLang="ja-JP" dirty="0" smtClean="0">
                <a:latin typeface="ヒラギノ丸ゴ Pro W4"/>
                <a:ea typeface="ヒラギノ丸ゴ Pro W4"/>
                <a:cs typeface="ヒラギノ丸ゴ Pro W4"/>
              </a:rPr>
              <a:t>24</a:t>
            </a:r>
            <a:r>
              <a:rPr lang="ja-JP" altLang="en-US" dirty="0" smtClean="0">
                <a:latin typeface="ヒラギノ丸ゴ Pro W4"/>
                <a:ea typeface="ヒラギノ丸ゴ Pro W4"/>
                <a:cs typeface="ヒラギノ丸ゴ Pro W4"/>
              </a:rPr>
              <a:t>年</a:t>
            </a:r>
            <a:r>
              <a:rPr lang="en-US" altLang="ja-JP" dirty="0" smtClean="0">
                <a:latin typeface="ヒラギノ丸ゴ Pro W4"/>
                <a:ea typeface="ヒラギノ丸ゴ Pro W4"/>
                <a:cs typeface="ヒラギノ丸ゴ Pro W4"/>
              </a:rPr>
              <a:t>7</a:t>
            </a:r>
            <a:r>
              <a:rPr lang="ja-JP" altLang="en-US" dirty="0" smtClean="0">
                <a:latin typeface="ヒラギノ丸ゴ Pro W4"/>
                <a:ea typeface="ヒラギノ丸ゴ Pro W4"/>
                <a:cs typeface="ヒラギノ丸ゴ Pro W4"/>
              </a:rPr>
              <a:t>月</a:t>
            </a:r>
            <a:r>
              <a:rPr lang="en-US" altLang="ja-JP" dirty="0" smtClean="0">
                <a:latin typeface="ヒラギノ丸ゴ Pro W4"/>
                <a:ea typeface="ヒラギノ丸ゴ Pro W4"/>
                <a:cs typeface="ヒラギノ丸ゴ Pro W4"/>
              </a:rPr>
              <a:t>1</a:t>
            </a:r>
            <a:r>
              <a:rPr lang="ja-JP" altLang="en-US" dirty="0" smtClean="0">
                <a:latin typeface="ヒラギノ丸ゴ Pro W4"/>
                <a:ea typeface="ヒラギノ丸ゴ Pro W4"/>
                <a:cs typeface="ヒラギノ丸ゴ Pro W4"/>
              </a:rPr>
              <a:t>日</a:t>
            </a:r>
            <a:r>
              <a:rPr lang="en-US" altLang="ja-JP" dirty="0" smtClean="0">
                <a:latin typeface="ヒラギノ丸ゴ Pro W4"/>
                <a:ea typeface="ヒラギノ丸ゴ Pro W4"/>
                <a:cs typeface="ヒラギノ丸ゴ Pro W4"/>
              </a:rPr>
              <a:t>〜</a:t>
            </a:r>
            <a:r>
              <a:rPr lang="ja-JP" altLang="en-US" dirty="0" smtClean="0">
                <a:latin typeface="ヒラギノ丸ゴ Pro W4"/>
                <a:ea typeface="ヒラギノ丸ゴ Pro W4"/>
                <a:cs typeface="ヒラギノ丸ゴ Pro W4"/>
              </a:rPr>
              <a:t>平成</a:t>
            </a:r>
            <a:r>
              <a:rPr lang="en-US" altLang="ja-JP" dirty="0" smtClean="0">
                <a:latin typeface="ヒラギノ丸ゴ Pro W4"/>
                <a:ea typeface="ヒラギノ丸ゴ Pro W4"/>
                <a:cs typeface="ヒラギノ丸ゴ Pro W4"/>
              </a:rPr>
              <a:t>25</a:t>
            </a:r>
            <a:r>
              <a:rPr lang="ja-JP" altLang="en-US" dirty="0" smtClean="0">
                <a:latin typeface="ヒラギノ丸ゴ Pro W4"/>
                <a:ea typeface="ヒラギノ丸ゴ Pro W4"/>
                <a:cs typeface="ヒラギノ丸ゴ Pro W4"/>
              </a:rPr>
              <a:t>年２月</a:t>
            </a:r>
            <a:r>
              <a:rPr lang="en-US" altLang="ja-JP" dirty="0" smtClean="0">
                <a:latin typeface="ヒラギノ丸ゴ Pro W4"/>
                <a:ea typeface="ヒラギノ丸ゴ Pro W4"/>
                <a:cs typeface="ヒラギノ丸ゴ Pro W4"/>
              </a:rPr>
              <a:t>28</a:t>
            </a:r>
            <a:r>
              <a:rPr lang="ja-JP" altLang="en-US" dirty="0" smtClean="0">
                <a:latin typeface="ヒラギノ丸ゴ Pro W4"/>
                <a:ea typeface="ヒラギノ丸ゴ Pro W4"/>
                <a:cs typeface="ヒラギノ丸ゴ Pro W4"/>
              </a:rPr>
              <a:t>日</a:t>
            </a:r>
            <a:endParaRPr lang="en-US" altLang="ja-JP" dirty="0" smtClean="0">
              <a:latin typeface="ヒラギノ丸ゴ Pro W4"/>
              <a:ea typeface="ヒラギノ丸ゴ Pro W4"/>
              <a:cs typeface="ヒラギノ丸ゴ Pro W4"/>
            </a:endParaRPr>
          </a:p>
          <a:p>
            <a:pPr marL="0" indent="0">
              <a:buNone/>
            </a:pPr>
            <a:r>
              <a:rPr lang="ja-JP" altLang="ja-JP" dirty="0">
                <a:latin typeface="ヒラギノ丸ゴ Pro W4"/>
                <a:ea typeface="ヒラギノ丸ゴ Pro W4"/>
                <a:cs typeface="ヒラギノ丸ゴ Pro W4"/>
              </a:rPr>
              <a:t>　</a:t>
            </a:r>
            <a:r>
              <a:rPr lang="ja-JP" altLang="en-US" dirty="0" smtClean="0">
                <a:latin typeface="ヒラギノ丸ゴ Pro W4"/>
                <a:ea typeface="ヒラギノ丸ゴ Pro W4"/>
                <a:cs typeface="ヒラギノ丸ゴ Pro W4"/>
              </a:rPr>
              <a:t>　　　　</a:t>
            </a:r>
            <a:r>
              <a:rPr lang="en-US" altLang="ja-JP" dirty="0" smtClean="0">
                <a:latin typeface="ヒラギノ丸ゴ Pro W4"/>
                <a:ea typeface="ヒラギノ丸ゴ Pro W4"/>
                <a:cs typeface="ヒラギノ丸ゴ Pro W4"/>
              </a:rPr>
              <a:t>1</a:t>
            </a:r>
            <a:r>
              <a:rPr lang="ja-JP" altLang="en-US" dirty="0" smtClean="0">
                <a:latin typeface="ヒラギノ丸ゴ Pro W4"/>
                <a:ea typeface="ヒラギノ丸ゴ Pro W4"/>
                <a:cs typeface="ヒラギノ丸ゴ Pro W4"/>
              </a:rPr>
              <a:t>日</a:t>
            </a:r>
            <a:r>
              <a:rPr lang="en-US" altLang="ja-JP" dirty="0" smtClean="0">
                <a:latin typeface="ヒラギノ丸ゴ Pro W4"/>
                <a:ea typeface="ヒラギノ丸ゴ Pro W4"/>
                <a:cs typeface="ヒラギノ丸ゴ Pro W4"/>
              </a:rPr>
              <a:t>5</a:t>
            </a:r>
            <a:r>
              <a:rPr lang="ja-JP" altLang="en-US" dirty="0" smtClean="0">
                <a:latin typeface="ヒラギノ丸ゴ Pro W4"/>
                <a:ea typeface="ヒラギノ丸ゴ Pro W4"/>
                <a:cs typeface="ヒラギノ丸ゴ Pro W4"/>
              </a:rPr>
              <a:t>時間</a:t>
            </a:r>
            <a:r>
              <a:rPr lang="en-US" altLang="ja-JP" dirty="0" smtClean="0">
                <a:latin typeface="ヒラギノ丸ゴ Pro W4"/>
                <a:ea typeface="ヒラギノ丸ゴ Pro W4"/>
                <a:cs typeface="ヒラギノ丸ゴ Pro W4"/>
              </a:rPr>
              <a:t>×5</a:t>
            </a:r>
            <a:r>
              <a:rPr lang="ja-JP" altLang="en-US" dirty="0" smtClean="0">
                <a:latin typeface="ヒラギノ丸ゴ Pro W4"/>
                <a:ea typeface="ヒラギノ丸ゴ Pro W4"/>
                <a:cs typeface="ヒラギノ丸ゴ Pro W4"/>
              </a:rPr>
              <a:t>日間</a:t>
            </a:r>
            <a:endParaRPr lang="en-US" altLang="ja-JP" dirty="0" smtClean="0">
              <a:latin typeface="ヒラギノ丸ゴ Pro W4"/>
              <a:ea typeface="ヒラギノ丸ゴ Pro W4"/>
              <a:cs typeface="ヒラギノ丸ゴ Pro W4"/>
            </a:endParaRPr>
          </a:p>
          <a:p>
            <a:pPr marL="0" indent="0">
              <a:buNone/>
            </a:pPr>
            <a:r>
              <a:rPr lang="en-US" altLang="ja-JP" dirty="0" smtClean="0">
                <a:latin typeface="ヒラギノ丸ゴ Pro W4"/>
                <a:ea typeface="ヒラギノ丸ゴ Pro W4"/>
                <a:cs typeface="ヒラギノ丸ゴ Pro W4"/>
              </a:rPr>
              <a:t>【</a:t>
            </a:r>
            <a:r>
              <a:rPr lang="ja-JP" altLang="en-US" dirty="0" smtClean="0">
                <a:latin typeface="ヒラギノ丸ゴ Pro W4"/>
                <a:ea typeface="ヒラギノ丸ゴ Pro W4"/>
                <a:cs typeface="ヒラギノ丸ゴ Pro W4"/>
              </a:rPr>
              <a:t>受講費</a:t>
            </a:r>
            <a:r>
              <a:rPr lang="en-US" altLang="ja-JP" dirty="0" smtClean="0">
                <a:latin typeface="ヒラギノ丸ゴ Pro W4"/>
                <a:ea typeface="ヒラギノ丸ゴ Pro W4"/>
                <a:cs typeface="ヒラギノ丸ゴ Pro W4"/>
              </a:rPr>
              <a:t>】5,000</a:t>
            </a:r>
            <a:r>
              <a:rPr lang="ja-JP" altLang="en-US" dirty="0" smtClean="0">
                <a:latin typeface="ヒラギノ丸ゴ Pro W4"/>
                <a:ea typeface="ヒラギノ丸ゴ Pro W4"/>
                <a:cs typeface="ヒラギノ丸ゴ Pro W4"/>
              </a:rPr>
              <a:t>円</a:t>
            </a:r>
            <a:endParaRPr lang="en-US" altLang="ja-JP" dirty="0" smtClean="0">
              <a:latin typeface="ヒラギノ丸ゴ Pro W4"/>
              <a:ea typeface="ヒラギノ丸ゴ Pro W4"/>
              <a:cs typeface="ヒラギノ丸ゴ Pro W4"/>
            </a:endParaRPr>
          </a:p>
          <a:p>
            <a:pPr marL="0" indent="0">
              <a:buNone/>
            </a:pPr>
            <a:r>
              <a:rPr lang="en-US" altLang="ja-JP" dirty="0" smtClean="0">
                <a:latin typeface="ヒラギノ丸ゴ Pro W4"/>
                <a:ea typeface="ヒラギノ丸ゴ Pro W4"/>
                <a:cs typeface="ヒラギノ丸ゴ Pro W4"/>
              </a:rPr>
              <a:t>【</a:t>
            </a:r>
            <a:r>
              <a:rPr lang="ja-JP" altLang="en-US" dirty="0" smtClean="0">
                <a:latin typeface="ヒラギノ丸ゴ Pro W4"/>
                <a:ea typeface="ヒラギノ丸ゴ Pro W4"/>
                <a:cs typeface="ヒラギノ丸ゴ Pro W4"/>
              </a:rPr>
              <a:t>募集定員</a:t>
            </a:r>
            <a:r>
              <a:rPr lang="en-US" altLang="ja-JP" dirty="0" smtClean="0">
                <a:latin typeface="ヒラギノ丸ゴ Pro W4"/>
                <a:ea typeface="ヒラギノ丸ゴ Pro W4"/>
                <a:cs typeface="ヒラギノ丸ゴ Pro W4"/>
              </a:rPr>
              <a:t>】</a:t>
            </a:r>
            <a:r>
              <a:rPr lang="ja-JP" altLang="en-US" dirty="0" smtClean="0">
                <a:latin typeface="ヒラギノ丸ゴ Pro W4"/>
                <a:ea typeface="ヒラギノ丸ゴ Pro W4"/>
                <a:cs typeface="ヒラギノ丸ゴ Pro W4"/>
              </a:rPr>
              <a:t>各施設２名</a:t>
            </a:r>
            <a:endParaRPr lang="en-US" altLang="ja-JP" dirty="0" smtClean="0">
              <a:latin typeface="ヒラギノ丸ゴ Pro W4"/>
              <a:ea typeface="ヒラギノ丸ゴ Pro W4"/>
              <a:cs typeface="ヒラギノ丸ゴ Pro W4"/>
            </a:endParaRPr>
          </a:p>
        </p:txBody>
      </p:sp>
      <p:sp>
        <p:nvSpPr>
          <p:cNvPr id="4" name="角丸四角形 3"/>
          <p:cNvSpPr/>
          <p:nvPr/>
        </p:nvSpPr>
        <p:spPr>
          <a:xfrm>
            <a:off x="612647" y="1595373"/>
            <a:ext cx="6546257" cy="669924"/>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kumimoji="1" lang="ja-JP" altLang="en-US" sz="3200" dirty="0" smtClean="0">
                <a:latin typeface="ヒラギノ丸ゴ Pro W4"/>
                <a:ea typeface="ヒラギノ丸ゴ Pro W4"/>
                <a:cs typeface="ヒラギノ丸ゴ Pro W4"/>
              </a:rPr>
              <a:t>復職支援実務研修（平成</a:t>
            </a:r>
            <a:r>
              <a:rPr kumimoji="1" lang="en-US" altLang="ja-JP" sz="3200" dirty="0" smtClean="0">
                <a:latin typeface="ヒラギノ丸ゴ Pro W4"/>
                <a:ea typeface="ヒラギノ丸ゴ Pro W4"/>
                <a:cs typeface="ヒラギノ丸ゴ Pro W4"/>
              </a:rPr>
              <a:t>24</a:t>
            </a:r>
            <a:r>
              <a:rPr kumimoji="1" lang="ja-JP" altLang="en-US" sz="3200" dirty="0" smtClean="0">
                <a:latin typeface="ヒラギノ丸ゴ Pro W4"/>
                <a:ea typeface="ヒラギノ丸ゴ Pro W4"/>
                <a:cs typeface="ヒラギノ丸ゴ Pro W4"/>
              </a:rPr>
              <a:t>年度）</a:t>
            </a:r>
            <a:endParaRPr kumimoji="1" lang="ja-JP" altLang="en-US" sz="3200" dirty="0">
              <a:latin typeface="ヒラギノ丸ゴ Pro W4"/>
              <a:ea typeface="ヒラギノ丸ゴ Pro W4"/>
              <a:cs typeface="ヒラギノ丸ゴ Pro W4"/>
            </a:endParaRPr>
          </a:p>
        </p:txBody>
      </p:sp>
    </p:spTree>
    <p:extLst>
      <p:ext uri="{BB962C8B-B14F-4D97-AF65-F5344CB8AC3E}">
        <p14:creationId xmlns:p14="http://schemas.microsoft.com/office/powerpoint/2010/main" val="4417566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活動内容２</a:t>
            </a:r>
            <a:endParaRPr kumimoji="1" lang="ja-JP" altLang="en-US" dirty="0"/>
          </a:p>
        </p:txBody>
      </p:sp>
      <p:sp>
        <p:nvSpPr>
          <p:cNvPr id="3" name="コンテンツ プレースホルダー 2"/>
          <p:cNvSpPr>
            <a:spLocks noGrp="1"/>
          </p:cNvSpPr>
          <p:nvPr>
            <p:ph sz="quarter" idx="1"/>
          </p:nvPr>
        </p:nvSpPr>
        <p:spPr>
          <a:xfrm>
            <a:off x="609599" y="2737178"/>
            <a:ext cx="4860753" cy="3976022"/>
          </a:xfrm>
        </p:spPr>
        <p:txBody>
          <a:bodyPr>
            <a:normAutofit/>
          </a:bodyPr>
          <a:lstStyle/>
          <a:p>
            <a:pPr marL="0" indent="0">
              <a:buNone/>
            </a:pPr>
            <a:r>
              <a:rPr kumimoji="1" lang="en-US" altLang="ja-JP" sz="2000" dirty="0" smtClean="0">
                <a:latin typeface="ヒラギノ丸ゴ Pro W4"/>
                <a:ea typeface="ヒラギノ丸ゴ Pro W4"/>
                <a:cs typeface="ヒラギノ丸ゴ Pro W4"/>
              </a:rPr>
              <a:t>【</a:t>
            </a:r>
            <a:r>
              <a:rPr kumimoji="1" lang="ja-JP" altLang="en-US" sz="2000" dirty="0" smtClean="0">
                <a:latin typeface="ヒラギノ丸ゴ Pro W4"/>
                <a:ea typeface="ヒラギノ丸ゴ Pro W4"/>
                <a:cs typeface="ヒラギノ丸ゴ Pro W4"/>
              </a:rPr>
              <a:t>テーマ</a:t>
            </a:r>
            <a:r>
              <a:rPr kumimoji="1" lang="en-US" altLang="ja-JP" sz="2000" dirty="0" smtClean="0">
                <a:latin typeface="ヒラギノ丸ゴ Pro W4"/>
                <a:ea typeface="ヒラギノ丸ゴ Pro W4"/>
                <a:cs typeface="ヒラギノ丸ゴ Pro W4"/>
              </a:rPr>
              <a:t>】</a:t>
            </a:r>
            <a:r>
              <a:rPr kumimoji="1" lang="ja-JP" altLang="en-US" sz="2000" dirty="0" smtClean="0">
                <a:latin typeface="ヒラギノ丸ゴ Pro W4"/>
                <a:ea typeface="ヒラギノ丸ゴ Pro W4"/>
                <a:cs typeface="ヒラギノ丸ゴ Pro W4"/>
              </a:rPr>
              <a:t>「今さら聞けないシリーズ３　</a:t>
            </a:r>
            <a:r>
              <a:rPr kumimoji="1" lang="en-US" altLang="ja-JP" sz="2000" dirty="0" smtClean="0">
                <a:latin typeface="ヒラギノ丸ゴ Pro W4"/>
                <a:ea typeface="ヒラギノ丸ゴ Pro W4"/>
                <a:cs typeface="ヒラギノ丸ゴ Pro W4"/>
              </a:rPr>
              <a:t> </a:t>
            </a:r>
          </a:p>
          <a:p>
            <a:pPr marL="0" indent="0">
              <a:buNone/>
            </a:pPr>
            <a:r>
              <a:rPr lang="en-US" altLang="ja-JP" sz="2000" dirty="0" smtClean="0">
                <a:latin typeface="ヒラギノ丸ゴ Pro W4"/>
                <a:ea typeface="ヒラギノ丸ゴ Pro W4"/>
                <a:cs typeface="ヒラギノ丸ゴ Pro W4"/>
              </a:rPr>
              <a:t>　</a:t>
            </a:r>
            <a:r>
              <a:rPr lang="ja-JP" altLang="en-US" sz="2000" dirty="0" smtClean="0">
                <a:latin typeface="ヒラギノ丸ゴ Pro W4"/>
                <a:ea typeface="ヒラギノ丸ゴ Pro W4"/>
                <a:cs typeface="ヒラギノ丸ゴ Pro W4"/>
              </a:rPr>
              <a:t>　　　　　　</a:t>
            </a:r>
            <a:r>
              <a:rPr kumimoji="1" lang="ja-JP" altLang="en-US" sz="2000" dirty="0" smtClean="0">
                <a:latin typeface="ヒラギノ丸ゴ Pro W4"/>
                <a:ea typeface="ヒラギノ丸ゴ Pro W4"/>
                <a:cs typeface="ヒラギノ丸ゴ Pro W4"/>
              </a:rPr>
              <a:t>脳画像のみかた</a:t>
            </a:r>
            <a:r>
              <a:rPr kumimoji="1" lang="en-US" altLang="ja-JP" sz="2000" dirty="0" smtClean="0">
                <a:latin typeface="ヒラギノ丸ゴ Pro W4"/>
                <a:ea typeface="ヒラギノ丸ゴ Pro W4"/>
                <a:cs typeface="ヒラギノ丸ゴ Pro W4"/>
              </a:rPr>
              <a:t>②</a:t>
            </a:r>
            <a:r>
              <a:rPr kumimoji="1" lang="ja-JP" altLang="en-US" sz="2000" dirty="0" smtClean="0">
                <a:latin typeface="ヒラギノ丸ゴ Pro W4"/>
                <a:ea typeface="ヒラギノ丸ゴ Pro W4"/>
                <a:cs typeface="ヒラギノ丸ゴ Pro W4"/>
              </a:rPr>
              <a:t>」</a:t>
            </a:r>
            <a:endParaRPr kumimoji="1" lang="en-US" altLang="ja-JP" sz="2000" dirty="0" smtClean="0">
              <a:latin typeface="ヒラギノ丸ゴ Pro W4"/>
              <a:ea typeface="ヒラギノ丸ゴ Pro W4"/>
              <a:cs typeface="ヒラギノ丸ゴ Pro W4"/>
            </a:endParaRPr>
          </a:p>
          <a:p>
            <a:pPr marL="0" indent="0">
              <a:buNone/>
            </a:pPr>
            <a:r>
              <a:rPr lang="en-US" altLang="ja-JP" sz="2000" dirty="0" smtClean="0">
                <a:latin typeface="ヒラギノ丸ゴ Pro W4"/>
                <a:ea typeface="ヒラギノ丸ゴ Pro W4"/>
                <a:cs typeface="ヒラギノ丸ゴ Pro W4"/>
              </a:rPr>
              <a:t>【</a:t>
            </a:r>
            <a:r>
              <a:rPr lang="ja-JP" altLang="ja-JP" sz="2000" dirty="0" smtClean="0">
                <a:latin typeface="ヒラギノ丸ゴ Pro W4"/>
                <a:ea typeface="ヒラギノ丸ゴ Pro W4"/>
                <a:cs typeface="ヒラギノ丸ゴ Pro W4"/>
              </a:rPr>
              <a:t>講</a:t>
            </a:r>
            <a:r>
              <a:rPr lang="ja-JP" altLang="en-US" sz="2000" dirty="0" smtClean="0">
                <a:latin typeface="ヒラギノ丸ゴ Pro W4"/>
                <a:ea typeface="ヒラギノ丸ゴ Pro W4"/>
                <a:cs typeface="ヒラギノ丸ゴ Pro W4"/>
              </a:rPr>
              <a:t>　</a:t>
            </a:r>
            <a:r>
              <a:rPr lang="ja-JP" altLang="ja-JP" sz="2000" dirty="0" smtClean="0">
                <a:latin typeface="ヒラギノ丸ゴ Pro W4"/>
                <a:ea typeface="ヒラギノ丸ゴ Pro W4"/>
                <a:cs typeface="ヒラギノ丸ゴ Pro W4"/>
              </a:rPr>
              <a:t>師</a:t>
            </a:r>
            <a:r>
              <a:rPr lang="en-US" altLang="ja-JP" sz="2000" dirty="0" smtClean="0">
                <a:latin typeface="ヒラギノ丸ゴ Pro W4"/>
                <a:ea typeface="ヒラギノ丸ゴ Pro W4"/>
                <a:cs typeface="ヒラギノ丸ゴ Pro W4"/>
              </a:rPr>
              <a:t>】</a:t>
            </a:r>
            <a:r>
              <a:rPr lang="ja-JP" altLang="ja-JP" sz="2000" dirty="0" smtClean="0">
                <a:latin typeface="ヒラギノ丸ゴ Pro W4"/>
                <a:ea typeface="ヒラギノ丸ゴ Pro W4"/>
                <a:cs typeface="ヒラギノ丸ゴ Pro W4"/>
              </a:rPr>
              <a:t>田中</a:t>
            </a:r>
            <a:r>
              <a:rPr lang="ja-JP" altLang="ja-JP" sz="2000" dirty="0">
                <a:latin typeface="ヒラギノ丸ゴ Pro W4"/>
                <a:ea typeface="ヒラギノ丸ゴ Pro W4"/>
                <a:cs typeface="ヒラギノ丸ゴ Pro W4"/>
              </a:rPr>
              <a:t>一秀　</a:t>
            </a:r>
            <a:r>
              <a:rPr lang="ja-JP" altLang="ja-JP" sz="2000" dirty="0" smtClean="0">
                <a:latin typeface="ヒラギノ丸ゴ Pro W4"/>
                <a:ea typeface="ヒラギノ丸ゴ Pro W4"/>
                <a:cs typeface="ヒラギノ丸ゴ Pro W4"/>
              </a:rPr>
              <a:t>先生</a:t>
            </a:r>
            <a:r>
              <a:rPr lang="ja-JP" altLang="en-US" sz="2000" dirty="0" smtClean="0">
                <a:latin typeface="ヒラギノ丸ゴ Pro W4"/>
                <a:ea typeface="ヒラギノ丸ゴ Pro W4"/>
                <a:cs typeface="ヒラギノ丸ゴ Pro W4"/>
              </a:rPr>
              <a:t>　</a:t>
            </a:r>
            <a:endParaRPr lang="en-US" altLang="ja-JP" sz="2000" dirty="0">
              <a:latin typeface="ヒラギノ丸ゴ Pro W4"/>
              <a:ea typeface="ヒラギノ丸ゴ Pro W4"/>
              <a:cs typeface="ヒラギノ丸ゴ Pro W4"/>
            </a:endParaRPr>
          </a:p>
          <a:p>
            <a:pPr marL="0" indent="0">
              <a:buNone/>
            </a:pPr>
            <a:r>
              <a:rPr lang="ja-JP" altLang="ja-JP" sz="2000" dirty="0" smtClean="0">
                <a:latin typeface="ヒラギノ丸ゴ Pro W4"/>
                <a:ea typeface="ヒラギノ丸ゴ Pro W4"/>
                <a:cs typeface="ヒラギノ丸ゴ Pro W4"/>
              </a:rPr>
              <a:t>　</a:t>
            </a:r>
            <a:r>
              <a:rPr lang="ja-JP" altLang="en-US" sz="2000" dirty="0" smtClean="0">
                <a:latin typeface="ヒラギノ丸ゴ Pro W4"/>
                <a:ea typeface="ヒラギノ丸ゴ Pro W4"/>
                <a:cs typeface="ヒラギノ丸ゴ Pro W4"/>
              </a:rPr>
              <a:t>　　　</a:t>
            </a:r>
            <a:r>
              <a:rPr lang="ja-JP" altLang="ja-JP" sz="2000" dirty="0" smtClean="0">
                <a:latin typeface="ヒラギノ丸ゴ Pro W4"/>
                <a:ea typeface="ヒラギノ丸ゴ Pro W4"/>
                <a:cs typeface="ヒラギノ丸ゴ Pro W4"/>
              </a:rPr>
              <a:t>（</a:t>
            </a:r>
            <a:r>
              <a:rPr lang="en-US" altLang="ja-JP" sz="2000" dirty="0">
                <a:latin typeface="ヒラギノ丸ゴ Pro W4"/>
                <a:ea typeface="ヒラギノ丸ゴ Pro W4"/>
                <a:cs typeface="ヒラギノ丸ゴ Pro W4"/>
              </a:rPr>
              <a:t>(</a:t>
            </a:r>
            <a:r>
              <a:rPr lang="ja-JP" altLang="ja-JP" sz="2000" dirty="0">
                <a:latin typeface="ヒラギノ丸ゴ Pro W4"/>
                <a:ea typeface="ヒラギノ丸ゴ Pro W4"/>
                <a:cs typeface="ヒラギノ丸ゴ Pro W4"/>
              </a:rPr>
              <a:t>株</a:t>
            </a:r>
            <a:r>
              <a:rPr lang="en-US" altLang="ja-JP" sz="2000" dirty="0">
                <a:latin typeface="ヒラギノ丸ゴ Pro W4"/>
                <a:ea typeface="ヒラギノ丸ゴ Pro W4"/>
                <a:cs typeface="ヒラギノ丸ゴ Pro W4"/>
              </a:rPr>
              <a:t>)</a:t>
            </a:r>
            <a:r>
              <a:rPr lang="en-US" altLang="ja-JP" sz="2000" dirty="0" err="1">
                <a:latin typeface="ヒラギノ丸ゴ Pro W4"/>
                <a:ea typeface="ヒラギノ丸ゴ Pro W4"/>
                <a:cs typeface="ヒラギノ丸ゴ Pro W4"/>
              </a:rPr>
              <a:t>AwesomeLife</a:t>
            </a:r>
            <a:r>
              <a:rPr lang="ja-JP" altLang="ja-JP" sz="2000" dirty="0">
                <a:latin typeface="ヒラギノ丸ゴ Pro W4"/>
                <a:ea typeface="ヒラギノ丸ゴ Pro W4"/>
                <a:cs typeface="ヒラギノ丸ゴ Pro W4"/>
              </a:rPr>
              <a:t>代表</a:t>
            </a:r>
            <a:r>
              <a:rPr lang="ja-JP" altLang="ja-JP" sz="2000" dirty="0" smtClean="0">
                <a:latin typeface="ヒラギノ丸ゴ Pro W4"/>
                <a:ea typeface="ヒラギノ丸ゴ Pro W4"/>
                <a:cs typeface="ヒラギノ丸ゴ Pro W4"/>
              </a:rPr>
              <a:t>）</a:t>
            </a:r>
            <a:endParaRPr kumimoji="1" lang="en-US" altLang="ja-JP" sz="2000" dirty="0" smtClean="0">
              <a:latin typeface="ヒラギノ丸ゴ Pro W4"/>
              <a:ea typeface="ヒラギノ丸ゴ Pro W4"/>
              <a:cs typeface="ヒラギノ丸ゴ Pro W4"/>
            </a:endParaRPr>
          </a:p>
          <a:p>
            <a:pPr marL="0" indent="0">
              <a:buNone/>
            </a:pPr>
            <a:r>
              <a:rPr lang="en-US" altLang="ja-JP" sz="2000" dirty="0" smtClean="0">
                <a:latin typeface="ヒラギノ丸ゴ Pro W4"/>
                <a:ea typeface="ヒラギノ丸ゴ Pro W4"/>
                <a:cs typeface="ヒラギノ丸ゴ Pro W4"/>
              </a:rPr>
              <a:t>【</a:t>
            </a:r>
            <a:r>
              <a:rPr lang="ja-JP" altLang="en-US" sz="2000" dirty="0" smtClean="0">
                <a:latin typeface="ヒラギノ丸ゴ Pro W4"/>
                <a:ea typeface="ヒラギノ丸ゴ Pro W4"/>
                <a:cs typeface="ヒラギノ丸ゴ Pro W4"/>
              </a:rPr>
              <a:t>受講費</a:t>
            </a:r>
            <a:r>
              <a:rPr lang="en-US" altLang="ja-JP" sz="2000" dirty="0" smtClean="0">
                <a:latin typeface="ヒラギノ丸ゴ Pro W4"/>
                <a:ea typeface="ヒラギノ丸ゴ Pro W4"/>
                <a:cs typeface="ヒラギノ丸ゴ Pro W4"/>
              </a:rPr>
              <a:t>】</a:t>
            </a:r>
            <a:r>
              <a:rPr lang="ja-JP" altLang="en-US" sz="2000" dirty="0" smtClean="0">
                <a:latin typeface="ヒラギノ丸ゴ Pro W4"/>
                <a:ea typeface="ヒラギノ丸ゴ Pro W4"/>
                <a:cs typeface="ヒラギノ丸ゴ Pro W4"/>
              </a:rPr>
              <a:t>無料</a:t>
            </a:r>
            <a:endParaRPr kumimoji="1" lang="en-US" altLang="ja-JP" sz="2000" dirty="0" smtClean="0">
              <a:latin typeface="ヒラギノ丸ゴ Pro W4"/>
              <a:ea typeface="ヒラギノ丸ゴ Pro W4"/>
              <a:cs typeface="ヒラギノ丸ゴ Pro W4"/>
            </a:endParaRPr>
          </a:p>
          <a:p>
            <a:pPr marL="0" indent="0">
              <a:buNone/>
            </a:pPr>
            <a:r>
              <a:rPr lang="en-US" altLang="ja-JP" sz="2000" dirty="0" smtClean="0">
                <a:latin typeface="ヒラギノ丸ゴ Pro W4"/>
                <a:ea typeface="ヒラギノ丸ゴ Pro W4"/>
                <a:cs typeface="ヒラギノ丸ゴ Pro W4"/>
              </a:rPr>
              <a:t>【</a:t>
            </a:r>
            <a:r>
              <a:rPr lang="ja-JP" altLang="en-US" sz="2000" dirty="0" smtClean="0">
                <a:latin typeface="ヒラギノ丸ゴ Pro W4"/>
                <a:ea typeface="ヒラギノ丸ゴ Pro W4"/>
                <a:cs typeface="ヒラギノ丸ゴ Pro W4"/>
              </a:rPr>
              <a:t>託児室委託</a:t>
            </a:r>
            <a:r>
              <a:rPr lang="en-US" altLang="ja-JP" sz="2000" dirty="0" smtClean="0">
                <a:latin typeface="ヒラギノ丸ゴ Pro W4"/>
                <a:ea typeface="ヒラギノ丸ゴ Pro W4"/>
                <a:cs typeface="ヒラギノ丸ゴ Pro W4"/>
              </a:rPr>
              <a:t>】</a:t>
            </a:r>
            <a:r>
              <a:rPr lang="ja-JP" altLang="en-US" sz="2000" dirty="0" smtClean="0">
                <a:latin typeface="ヒラギノ丸ゴ Pro W4"/>
                <a:ea typeface="ヒラギノ丸ゴ Pro W4"/>
                <a:cs typeface="ヒラギノ丸ゴ Pro W4"/>
              </a:rPr>
              <a:t>タスクフォース</a:t>
            </a:r>
            <a:endParaRPr lang="en-US" altLang="ja-JP" sz="2000" dirty="0" smtClean="0">
              <a:latin typeface="ヒラギノ丸ゴ Pro W4"/>
              <a:ea typeface="ヒラギノ丸ゴ Pro W4"/>
              <a:cs typeface="ヒラギノ丸ゴ Pro W4"/>
            </a:endParaRPr>
          </a:p>
          <a:p>
            <a:pPr marL="0" indent="0">
              <a:buNone/>
            </a:pPr>
            <a:r>
              <a:rPr kumimoji="1" lang="en-US" altLang="ja-JP" sz="2000" dirty="0" smtClean="0">
                <a:latin typeface="ヒラギノ丸ゴ Pro W4"/>
                <a:ea typeface="ヒラギノ丸ゴ Pro W4"/>
                <a:cs typeface="ヒラギノ丸ゴ Pro W4"/>
              </a:rPr>
              <a:t>【</a:t>
            </a:r>
            <a:r>
              <a:rPr lang="ja-JP" altLang="en-US" sz="2000" dirty="0" smtClean="0">
                <a:latin typeface="ヒラギノ丸ゴ Pro W4"/>
                <a:ea typeface="ヒラギノ丸ゴ Pro W4"/>
                <a:cs typeface="ヒラギノ丸ゴ Pro W4"/>
              </a:rPr>
              <a:t>託児室利用費</a:t>
            </a:r>
            <a:r>
              <a:rPr lang="en-US" altLang="ja-JP" sz="2000" dirty="0" smtClean="0">
                <a:latin typeface="ヒラギノ丸ゴ Pro W4"/>
                <a:ea typeface="ヒラギノ丸ゴ Pro W4"/>
                <a:cs typeface="ヒラギノ丸ゴ Pro W4"/>
              </a:rPr>
              <a:t>】</a:t>
            </a:r>
            <a:r>
              <a:rPr lang="ja-JP" altLang="en-US" sz="2000" dirty="0" smtClean="0">
                <a:latin typeface="ヒラギノ丸ゴ Pro W4"/>
                <a:ea typeface="ヒラギノ丸ゴ Pro W4"/>
                <a:cs typeface="ヒラギノ丸ゴ Pro W4"/>
              </a:rPr>
              <a:t>無料　０歳</a:t>
            </a:r>
            <a:r>
              <a:rPr lang="en-US" altLang="ja-JP" sz="2000" dirty="0" smtClean="0">
                <a:latin typeface="ヒラギノ丸ゴ Pro W4"/>
                <a:ea typeface="ヒラギノ丸ゴ Pro W4"/>
                <a:cs typeface="ヒラギノ丸ゴ Pro W4"/>
              </a:rPr>
              <a:t>〜</a:t>
            </a:r>
            <a:r>
              <a:rPr lang="ja-JP" altLang="en-US" sz="2000" dirty="0" smtClean="0">
                <a:latin typeface="ヒラギノ丸ゴ Pro W4"/>
                <a:ea typeface="ヒラギノ丸ゴ Pro W4"/>
                <a:cs typeface="ヒラギノ丸ゴ Pro W4"/>
              </a:rPr>
              <a:t>就学前</a:t>
            </a:r>
            <a:endParaRPr lang="en-US" altLang="ja-JP" sz="2000" dirty="0" smtClean="0">
              <a:latin typeface="ヒラギノ丸ゴ Pro W4"/>
              <a:ea typeface="ヒラギノ丸ゴ Pro W4"/>
              <a:cs typeface="ヒラギノ丸ゴ Pro W4"/>
            </a:endParaRPr>
          </a:p>
          <a:p>
            <a:pPr marL="0" indent="0">
              <a:buNone/>
            </a:pPr>
            <a:endParaRPr lang="en-US" altLang="ja-JP" sz="2000" dirty="0" smtClean="0">
              <a:latin typeface="ヒラギノ丸ゴ Pro W4"/>
              <a:ea typeface="ヒラギノ丸ゴ Pro W4"/>
              <a:cs typeface="ヒラギノ丸ゴ Pro W4"/>
            </a:endParaRPr>
          </a:p>
          <a:p>
            <a:pPr marL="0" indent="0">
              <a:buNone/>
            </a:pPr>
            <a:r>
              <a:rPr lang="ja-JP" altLang="en-US" sz="2000" dirty="0" smtClean="0">
                <a:latin typeface="ヒラギノ丸ゴ Pro W4"/>
                <a:ea typeface="ヒラギノ丸ゴ Pro W4"/>
                <a:cs typeface="ヒラギノ丸ゴ Pro W4"/>
              </a:rPr>
              <a:t>＊参加者数：</a:t>
            </a:r>
            <a:r>
              <a:rPr lang="en-US" altLang="ja-JP" sz="2000" dirty="0" smtClean="0">
                <a:latin typeface="ヒラギノ丸ゴ Pro W4"/>
                <a:ea typeface="ヒラギノ丸ゴ Pro W4"/>
                <a:cs typeface="ヒラギノ丸ゴ Pro W4"/>
              </a:rPr>
              <a:t>49</a:t>
            </a:r>
            <a:r>
              <a:rPr lang="ja-JP" altLang="en-US" sz="2000" dirty="0" smtClean="0">
                <a:latin typeface="ヒラギノ丸ゴ Pro W4"/>
                <a:ea typeface="ヒラギノ丸ゴ Pro W4"/>
                <a:cs typeface="ヒラギノ丸ゴ Pro W4"/>
              </a:rPr>
              <a:t>名（定員</a:t>
            </a:r>
            <a:r>
              <a:rPr lang="en-US" altLang="ja-JP" sz="2000" dirty="0" smtClean="0">
                <a:latin typeface="ヒラギノ丸ゴ Pro W4"/>
                <a:ea typeface="ヒラギノ丸ゴ Pro W4"/>
                <a:cs typeface="ヒラギノ丸ゴ Pro W4"/>
              </a:rPr>
              <a:t>50</a:t>
            </a:r>
            <a:r>
              <a:rPr lang="ja-JP" altLang="en-US" sz="2000" dirty="0" smtClean="0">
                <a:latin typeface="ヒラギノ丸ゴ Pro W4"/>
                <a:ea typeface="ヒラギノ丸ゴ Pro W4"/>
                <a:cs typeface="ヒラギノ丸ゴ Pro W4"/>
              </a:rPr>
              <a:t>名）</a:t>
            </a:r>
            <a:endParaRPr lang="en-US" altLang="ja-JP" sz="2000" dirty="0" smtClean="0">
              <a:latin typeface="ヒラギノ丸ゴ Pro W4"/>
              <a:ea typeface="ヒラギノ丸ゴ Pro W4"/>
              <a:cs typeface="ヒラギノ丸ゴ Pro W4"/>
            </a:endParaRPr>
          </a:p>
          <a:p>
            <a:pPr marL="0" indent="0">
              <a:buNone/>
            </a:pPr>
            <a:r>
              <a:rPr lang="ja-JP" altLang="en-US" sz="2000" dirty="0" smtClean="0">
                <a:latin typeface="ヒラギノ丸ゴ Pro W4"/>
                <a:ea typeface="ヒラギノ丸ゴ Pro W4"/>
                <a:cs typeface="ヒラギノ丸ゴ Pro W4"/>
              </a:rPr>
              <a:t>＊</a:t>
            </a:r>
            <a:r>
              <a:rPr kumimoji="1" lang="ja-JP" altLang="en-US" sz="2000" dirty="0" smtClean="0">
                <a:latin typeface="ヒラギノ丸ゴ Pro W4"/>
                <a:ea typeface="ヒラギノ丸ゴ Pro W4"/>
                <a:cs typeface="ヒラギノ丸ゴ Pro W4"/>
              </a:rPr>
              <a:t>託児室利用数：</a:t>
            </a:r>
            <a:r>
              <a:rPr kumimoji="1" lang="en-US" altLang="ja-JP" sz="2000" dirty="0" smtClean="0">
                <a:latin typeface="ヒラギノ丸ゴ Pro W4"/>
                <a:ea typeface="ヒラギノ丸ゴ Pro W4"/>
                <a:cs typeface="ヒラギノ丸ゴ Pro W4"/>
              </a:rPr>
              <a:t>9</a:t>
            </a:r>
            <a:r>
              <a:rPr kumimoji="1" lang="ja-JP" altLang="en-US" sz="2000" dirty="0" smtClean="0">
                <a:latin typeface="ヒラギノ丸ゴ Pro W4"/>
                <a:ea typeface="ヒラギノ丸ゴ Pro W4"/>
                <a:cs typeface="ヒラギノ丸ゴ Pro W4"/>
              </a:rPr>
              <a:t>名（定員</a:t>
            </a:r>
            <a:r>
              <a:rPr kumimoji="1" lang="en-US" altLang="ja-JP" sz="2000" dirty="0" smtClean="0">
                <a:latin typeface="ヒラギノ丸ゴ Pro W4"/>
                <a:ea typeface="ヒラギノ丸ゴ Pro W4"/>
                <a:cs typeface="ヒラギノ丸ゴ Pro W4"/>
              </a:rPr>
              <a:t>10</a:t>
            </a:r>
            <a:r>
              <a:rPr kumimoji="1" lang="ja-JP" altLang="en-US" sz="2000" dirty="0" smtClean="0">
                <a:latin typeface="ヒラギノ丸ゴ Pro W4"/>
                <a:ea typeface="ヒラギノ丸ゴ Pro W4"/>
                <a:cs typeface="ヒラギノ丸ゴ Pro W4"/>
              </a:rPr>
              <a:t>名）</a:t>
            </a:r>
            <a:endParaRPr kumimoji="1" lang="ja-JP" altLang="en-US" sz="2000" dirty="0">
              <a:latin typeface="ヒラギノ丸ゴ Pro W4"/>
              <a:ea typeface="ヒラギノ丸ゴ Pro W4"/>
              <a:cs typeface="ヒラギノ丸ゴ Pro W4"/>
            </a:endParaRPr>
          </a:p>
        </p:txBody>
      </p:sp>
      <p:sp>
        <p:nvSpPr>
          <p:cNvPr id="5" name="角丸四角形 4"/>
          <p:cNvSpPr/>
          <p:nvPr/>
        </p:nvSpPr>
        <p:spPr>
          <a:xfrm>
            <a:off x="389368" y="1600198"/>
            <a:ext cx="5080984" cy="967843"/>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ja-JP" altLang="en-US" sz="2800" dirty="0" smtClean="0">
                <a:latin typeface="ヒラギノ丸ゴ Pro W4"/>
                <a:ea typeface="ヒラギノ丸ゴ Pro W4"/>
                <a:cs typeface="ヒラギノ丸ゴ Pro W4"/>
              </a:rPr>
              <a:t>託児室付き研修会</a:t>
            </a:r>
            <a:r>
              <a:rPr lang="en-US" altLang="ja-JP" sz="2800" dirty="0" smtClean="0">
                <a:latin typeface="ヒラギノ丸ゴ Pro W4"/>
                <a:ea typeface="ヒラギノ丸ゴ Pro W4"/>
                <a:cs typeface="ヒラギノ丸ゴ Pro W4"/>
              </a:rPr>
              <a:t>&amp;</a:t>
            </a:r>
            <a:r>
              <a:rPr lang="ja-JP" altLang="en-US" sz="2800" dirty="0" smtClean="0">
                <a:latin typeface="ヒラギノ丸ゴ Pro W4"/>
                <a:ea typeface="ヒラギノ丸ゴ Pro W4"/>
                <a:cs typeface="ヒラギノ丸ゴ Pro W4"/>
              </a:rPr>
              <a:t>交流会（平成</a:t>
            </a:r>
            <a:r>
              <a:rPr lang="en-US" altLang="ja-JP" sz="2800" dirty="0" smtClean="0">
                <a:latin typeface="ヒラギノ丸ゴ Pro W4"/>
                <a:ea typeface="ヒラギノ丸ゴ Pro W4"/>
                <a:cs typeface="ヒラギノ丸ゴ Pro W4"/>
              </a:rPr>
              <a:t>24</a:t>
            </a:r>
            <a:r>
              <a:rPr lang="ja-JP" altLang="en-US" sz="2800" dirty="0" smtClean="0">
                <a:latin typeface="ヒラギノ丸ゴ Pro W4"/>
                <a:ea typeface="ヒラギノ丸ゴ Pro W4"/>
                <a:cs typeface="ヒラギノ丸ゴ Pro W4"/>
              </a:rPr>
              <a:t>年度）</a:t>
            </a:r>
            <a:endParaRPr kumimoji="1" lang="ja-JP" altLang="en-US" sz="2800" dirty="0">
              <a:latin typeface="ヒラギノ丸ゴ Pro W4"/>
              <a:ea typeface="ヒラギノ丸ゴ Pro W4"/>
              <a:cs typeface="ヒラギノ丸ゴ Pro W4"/>
            </a:endParaRPr>
          </a:p>
        </p:txBody>
      </p:sp>
      <p:pic>
        <p:nvPicPr>
          <p:cNvPr id="7" name="図 11" descr="C:\Documents and Settings\masa\デスクトップ\CIMG2568.JPG"/>
          <p:cNvPicPr>
            <a:picLocks noGrp="1" noChangeAspect="1" noChangeArrowheads="1"/>
          </p:cNvPicPr>
          <p:nvPr>
            <p:ph sz="quarter" idx="2"/>
          </p:nvPr>
        </p:nvPicPr>
        <p:blipFill rotWithShape="1">
          <a:blip r:embed="rId2">
            <a:extLst>
              <a:ext uri="{28A0092B-C50C-407E-A947-70E740481C1C}">
                <a14:useLocalDpi xmlns:a14="http://schemas.microsoft.com/office/drawing/2010/main" val="0"/>
              </a:ext>
            </a:extLst>
          </a:blip>
          <a:srcRect t="-1006" b="126"/>
          <a:stretch/>
        </p:blipFill>
        <p:spPr bwMode="auto">
          <a:xfrm>
            <a:off x="5724029" y="1702724"/>
            <a:ext cx="3038971" cy="2302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図 8" descr="C:\Documents and Settings\masa\デスクトップ\CIMG2579.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24029" y="4282018"/>
            <a:ext cx="3038971" cy="228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94288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l"/>
            <a:r>
              <a:rPr lang="ja-JP" altLang="en-US" dirty="0" smtClean="0"/>
              <a:t>はじめに</a:t>
            </a:r>
            <a:endParaRPr kumimoji="1" lang="ja-JP" altLang="en-US" dirty="0"/>
          </a:p>
        </p:txBody>
      </p:sp>
      <p:sp>
        <p:nvSpPr>
          <p:cNvPr id="3" name="コンテンツ プレースホルダー 2"/>
          <p:cNvSpPr>
            <a:spLocks noGrp="1"/>
          </p:cNvSpPr>
          <p:nvPr>
            <p:ph sz="quarter" idx="1"/>
          </p:nvPr>
        </p:nvSpPr>
        <p:spPr>
          <a:xfrm>
            <a:off x="365150" y="2308114"/>
            <a:ext cx="8400898" cy="4326593"/>
          </a:xfrm>
        </p:spPr>
        <p:txBody>
          <a:bodyPr>
            <a:noAutofit/>
          </a:bodyPr>
          <a:lstStyle/>
          <a:p>
            <a:pPr marL="0" indent="0">
              <a:buNone/>
            </a:pPr>
            <a:r>
              <a:rPr lang="ja-JP" altLang="en-US" sz="2800" dirty="0"/>
              <a:t>　当部では、ライフサイクルと就業継続に関する問題をテーマに実態調査、啓発活動、</a:t>
            </a:r>
            <a:r>
              <a:rPr lang="ja-JP" altLang="en-US" sz="2800" dirty="0" smtClean="0"/>
              <a:t>情報提供、</a:t>
            </a:r>
            <a:r>
              <a:rPr lang="ja-JP" altLang="en-US" sz="2800" dirty="0"/>
              <a:t>会員支援事業を行って</a:t>
            </a:r>
            <a:r>
              <a:rPr lang="ja-JP" altLang="en-US" sz="2800" dirty="0" smtClean="0"/>
              <a:t>いる</a:t>
            </a:r>
            <a:endParaRPr lang="en-US" altLang="ja-JP" sz="2800" dirty="0"/>
          </a:p>
          <a:p>
            <a:pPr marL="0" indent="0" defTabSz="923645">
              <a:buNone/>
            </a:pPr>
            <a:r>
              <a:rPr lang="ja-JP" altLang="en-US" sz="2800" dirty="0"/>
              <a:t>　実態調査では、これまで出産・育児・介護に関わる問題について考えて</a:t>
            </a:r>
            <a:r>
              <a:rPr lang="ja-JP" altLang="en-US" sz="2800" dirty="0" smtClean="0"/>
              <a:t>きた</a:t>
            </a:r>
            <a:r>
              <a:rPr lang="ja-JP" altLang="en-US" sz="2800" dirty="0" smtClean="0">
                <a:solidFill>
                  <a:srgbClr val="000000"/>
                </a:solidFill>
              </a:rPr>
              <a:t>が、</a:t>
            </a:r>
            <a:r>
              <a:rPr lang="ja-JP" altLang="en-US" sz="2800" dirty="0" smtClean="0"/>
              <a:t>これら</a:t>
            </a:r>
            <a:r>
              <a:rPr lang="ja-JP" altLang="en-US" sz="2800" dirty="0"/>
              <a:t>は、離職中の会員からの回答が少なく、就業継続について問題を抱えている会員の意見が反映されているとは</a:t>
            </a:r>
            <a:r>
              <a:rPr lang="ja-JP" altLang="en-US" sz="2800" dirty="0" smtClean="0"/>
              <a:t>言い難かった</a:t>
            </a:r>
            <a:endParaRPr lang="en-US" altLang="ja-JP" sz="2800" dirty="0"/>
          </a:p>
          <a:p>
            <a:pPr marL="0" indent="0">
              <a:buNone/>
            </a:pPr>
            <a:r>
              <a:rPr lang="ja-JP" altLang="en-US" sz="2800" dirty="0"/>
              <a:t>　今回は「休会会員」を対象に、就業継続に関する問題点を把握し、支援活動につなげていきたいと考えて</a:t>
            </a:r>
            <a:r>
              <a:rPr lang="ja-JP" altLang="en-US" sz="2800" dirty="0" smtClean="0"/>
              <a:t>いる</a:t>
            </a:r>
            <a:endParaRPr lang="en-US" altLang="ja-JP" sz="2800" dirty="0"/>
          </a:p>
        </p:txBody>
      </p:sp>
      <p:sp>
        <p:nvSpPr>
          <p:cNvPr id="4" name="角丸四角形 3"/>
          <p:cNvSpPr/>
          <p:nvPr/>
        </p:nvSpPr>
        <p:spPr>
          <a:xfrm>
            <a:off x="612654" y="1549201"/>
            <a:ext cx="3169151" cy="614100"/>
          </a:xfrm>
          <a:prstGeom prst="roundRect">
            <a:avLst/>
          </a:prstGeom>
        </p:spPr>
        <p:style>
          <a:lnRef idx="0">
            <a:schemeClr val="accent5"/>
          </a:lnRef>
          <a:fillRef idx="3">
            <a:schemeClr val="accent5"/>
          </a:fillRef>
          <a:effectRef idx="3">
            <a:schemeClr val="accent5"/>
          </a:effectRef>
          <a:fontRef idx="minor">
            <a:schemeClr val="lt1"/>
          </a:fontRef>
        </p:style>
        <p:txBody>
          <a:bodyPr lIns="91411" tIns="45706" rIns="91411" bIns="45706" rtlCol="0" anchor="ctr"/>
          <a:lstStyle/>
          <a:p>
            <a:pPr algn="ctr"/>
            <a:r>
              <a:rPr lang="ja-JP" altLang="en-US" sz="3200" dirty="0"/>
              <a:t>当部の活動概要</a:t>
            </a:r>
          </a:p>
        </p:txBody>
      </p:sp>
    </p:spTree>
    <p:extLst>
      <p:ext uri="{BB962C8B-B14F-4D97-AF65-F5344CB8AC3E}">
        <p14:creationId xmlns:p14="http://schemas.microsoft.com/office/powerpoint/2010/main" val="14848957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quarter" idx="4294967295"/>
          </p:nvPr>
        </p:nvSpPr>
        <p:spPr>
          <a:xfrm>
            <a:off x="612654" y="4214030"/>
            <a:ext cx="8178989" cy="2260597"/>
          </a:xfrm>
        </p:spPr>
        <p:txBody>
          <a:bodyPr>
            <a:noAutofit/>
          </a:bodyPr>
          <a:lstStyle/>
          <a:p>
            <a:pPr marL="0" indent="0">
              <a:buNone/>
            </a:pPr>
            <a:r>
              <a:rPr lang="ja-JP" altLang="en-US" sz="2800" dirty="0"/>
              <a:t>　これまでの調査は、ニュースなどと一緒にアンケート用紙が送付される場合が多かったため、休会会員は調査の対象とならず、実態が全く分かって</a:t>
            </a:r>
            <a:r>
              <a:rPr lang="ja-JP" altLang="en-US" sz="2800" dirty="0" smtClean="0"/>
              <a:t>いなかった</a:t>
            </a:r>
            <a:endParaRPr lang="en-US" altLang="ja-JP" sz="2800" dirty="0"/>
          </a:p>
          <a:p>
            <a:pPr marL="0" indent="0">
              <a:buNone/>
            </a:pPr>
            <a:r>
              <a:rPr lang="ja-JP" altLang="en-US" sz="2800" dirty="0"/>
              <a:t>　しかし、休会会員の中には復職したくても問題を抱えている人が多くいるのではないかと</a:t>
            </a:r>
            <a:r>
              <a:rPr lang="ja-JP" altLang="en-US" sz="2800" dirty="0" smtClean="0"/>
              <a:t>考えた</a:t>
            </a:r>
            <a:endParaRPr lang="en-US" altLang="ja-JP" sz="2800" dirty="0"/>
          </a:p>
        </p:txBody>
      </p:sp>
      <p:sp>
        <p:nvSpPr>
          <p:cNvPr id="4" name="角丸四角形 3"/>
          <p:cNvSpPr/>
          <p:nvPr/>
        </p:nvSpPr>
        <p:spPr>
          <a:xfrm>
            <a:off x="612652" y="322707"/>
            <a:ext cx="3474443" cy="678923"/>
          </a:xfrm>
          <a:prstGeom prst="roundRect">
            <a:avLst/>
          </a:prstGeom>
        </p:spPr>
        <p:style>
          <a:lnRef idx="0">
            <a:schemeClr val="accent5"/>
          </a:lnRef>
          <a:fillRef idx="3">
            <a:schemeClr val="accent5"/>
          </a:fillRef>
          <a:effectRef idx="3">
            <a:schemeClr val="accent5"/>
          </a:effectRef>
          <a:fontRef idx="minor">
            <a:schemeClr val="lt1"/>
          </a:fontRef>
        </p:style>
        <p:txBody>
          <a:bodyPr lIns="91411" tIns="45706" rIns="91411" bIns="45706" rtlCol="0" anchor="ctr"/>
          <a:lstStyle/>
          <a:p>
            <a:pPr algn="ctr"/>
            <a:r>
              <a:rPr lang="ja-JP" altLang="en-US" sz="3200" dirty="0"/>
              <a:t>休会会員について</a:t>
            </a:r>
          </a:p>
        </p:txBody>
      </p:sp>
      <p:sp>
        <p:nvSpPr>
          <p:cNvPr id="2" name="角丸四角形 1"/>
          <p:cNvSpPr/>
          <p:nvPr/>
        </p:nvSpPr>
        <p:spPr>
          <a:xfrm>
            <a:off x="612653" y="2052848"/>
            <a:ext cx="8065493" cy="2037691"/>
          </a:xfrm>
          <a:prstGeom prst="roundRect">
            <a:avLst/>
          </a:prstGeom>
          <a:noFill/>
          <a:ln w="38100" cmpd="sng">
            <a:solidFill>
              <a:schemeClr val="accent2"/>
            </a:solidFill>
          </a:ln>
          <a:effectLst/>
        </p:spPr>
        <p:style>
          <a:lnRef idx="1">
            <a:schemeClr val="accent1"/>
          </a:lnRef>
          <a:fillRef idx="3">
            <a:schemeClr val="accent1"/>
          </a:fillRef>
          <a:effectRef idx="2">
            <a:schemeClr val="accent1"/>
          </a:effectRef>
          <a:fontRef idx="minor">
            <a:schemeClr val="lt1"/>
          </a:fontRef>
        </p:style>
        <p:txBody>
          <a:bodyPr lIns="91411" tIns="45706" rIns="91411" bIns="45706" rtlCol="0" anchor="ctr"/>
          <a:lstStyle/>
          <a:p>
            <a:pPr marL="342796" indent="-342796">
              <a:buFont typeface="Arial"/>
              <a:buChar char="•"/>
            </a:pPr>
            <a:r>
              <a:rPr lang="ja-JP" altLang="en-US" sz="2300" dirty="0">
                <a:solidFill>
                  <a:schemeClr val="tx2"/>
                </a:solidFill>
                <a:latin typeface="+mn-ea"/>
              </a:rPr>
              <a:t>年会費（協会費＋都道府県会費）が免除される</a:t>
            </a:r>
            <a:endParaRPr lang="en-US" altLang="ja-JP" sz="2300" dirty="0">
              <a:solidFill>
                <a:schemeClr val="tx2"/>
              </a:solidFill>
              <a:latin typeface="+mn-ea"/>
            </a:endParaRPr>
          </a:p>
          <a:p>
            <a:pPr marL="342796" indent="-342796">
              <a:buFont typeface="Arial"/>
              <a:buChar char="•"/>
            </a:pPr>
            <a:r>
              <a:rPr lang="ja-JP" altLang="en-US" sz="2300" dirty="0">
                <a:solidFill>
                  <a:schemeClr val="tx2"/>
                </a:solidFill>
                <a:latin typeface="+mn-ea"/>
              </a:rPr>
              <a:t>研修会等への参加資格がなくなる</a:t>
            </a:r>
            <a:endParaRPr lang="en-US" altLang="ja-JP" sz="2300" dirty="0">
              <a:solidFill>
                <a:schemeClr val="tx2"/>
              </a:solidFill>
              <a:latin typeface="+mn-ea"/>
            </a:endParaRPr>
          </a:p>
          <a:p>
            <a:pPr marL="342796" indent="-342796">
              <a:buFont typeface="Arial"/>
              <a:buChar char="•"/>
            </a:pPr>
            <a:r>
              <a:rPr lang="ja-JP" altLang="en-US" sz="2300" dirty="0">
                <a:solidFill>
                  <a:schemeClr val="tx2"/>
                </a:solidFill>
                <a:latin typeface="+mn-ea"/>
              </a:rPr>
              <a:t>理学療法学やニュースなど、情報誌の送付がなくなる</a:t>
            </a:r>
            <a:endParaRPr lang="en-US" altLang="ja-JP" sz="2300" dirty="0">
              <a:solidFill>
                <a:schemeClr val="tx2"/>
              </a:solidFill>
              <a:latin typeface="+mn-ea"/>
            </a:endParaRPr>
          </a:p>
          <a:p>
            <a:pPr marL="342796" indent="-342796">
              <a:buFont typeface="Arial"/>
              <a:buChar char="•"/>
            </a:pPr>
            <a:r>
              <a:rPr lang="ja-JP" altLang="en-US" sz="2300" dirty="0">
                <a:solidFill>
                  <a:schemeClr val="tx2"/>
                </a:solidFill>
                <a:latin typeface="+mn-ea"/>
              </a:rPr>
              <a:t>休会期間（１年）満了後までに復会・休会継続の手続きがない場合、退会となる　など</a:t>
            </a:r>
            <a:endParaRPr lang="en-US" altLang="ja-JP" sz="2300" dirty="0">
              <a:solidFill>
                <a:schemeClr val="tx2"/>
              </a:solidFill>
              <a:latin typeface="+mn-ea"/>
            </a:endParaRPr>
          </a:p>
        </p:txBody>
      </p:sp>
      <p:sp>
        <p:nvSpPr>
          <p:cNvPr id="6" name="テキスト ボックス 5"/>
          <p:cNvSpPr txBox="1"/>
          <p:nvPr/>
        </p:nvSpPr>
        <p:spPr>
          <a:xfrm>
            <a:off x="612653" y="1006494"/>
            <a:ext cx="8065493" cy="523192"/>
          </a:xfrm>
          <a:prstGeom prst="rect">
            <a:avLst/>
          </a:prstGeom>
          <a:noFill/>
        </p:spPr>
        <p:txBody>
          <a:bodyPr wrap="square" lIns="91411" tIns="45706" rIns="91411" bIns="45706" rtlCol="0">
            <a:spAutoFit/>
          </a:bodyPr>
          <a:lstStyle/>
          <a:p>
            <a:r>
              <a:rPr lang="ja-JP" altLang="en-US" sz="2800" dirty="0"/>
              <a:t>休会希望者が休会申請の手続きをもって承認</a:t>
            </a:r>
            <a:r>
              <a:rPr lang="ja-JP" altLang="en-US" sz="2800" dirty="0" smtClean="0"/>
              <a:t>される</a:t>
            </a:r>
            <a:endParaRPr lang="en-US" altLang="ja-JP" sz="2800" dirty="0"/>
          </a:p>
        </p:txBody>
      </p:sp>
      <p:sp>
        <p:nvSpPr>
          <p:cNvPr id="5" name="角丸四角形 4"/>
          <p:cNvSpPr/>
          <p:nvPr/>
        </p:nvSpPr>
        <p:spPr>
          <a:xfrm>
            <a:off x="3265468" y="1646903"/>
            <a:ext cx="2623536" cy="391996"/>
          </a:xfrm>
          <a:prstGeom prst="roundRect">
            <a:avLst/>
          </a:prstGeom>
          <a:solidFill>
            <a:schemeClr val="accent2"/>
          </a:solidFill>
          <a:ln>
            <a:noFill/>
          </a:ln>
        </p:spPr>
        <p:style>
          <a:lnRef idx="1">
            <a:schemeClr val="accent1"/>
          </a:lnRef>
          <a:fillRef idx="3">
            <a:schemeClr val="accent1"/>
          </a:fillRef>
          <a:effectRef idx="2">
            <a:schemeClr val="accent1"/>
          </a:effectRef>
          <a:fontRef idx="minor">
            <a:schemeClr val="lt1"/>
          </a:fontRef>
        </p:style>
        <p:txBody>
          <a:bodyPr lIns="91411" tIns="45706" rIns="91411" bIns="45706" rtlCol="0" anchor="ctr"/>
          <a:lstStyle/>
          <a:p>
            <a:pPr algn="ctr"/>
            <a:r>
              <a:rPr lang="ja-JP" altLang="en-US" sz="2300" dirty="0"/>
              <a:t>規定（抜粋）</a:t>
            </a:r>
          </a:p>
        </p:txBody>
      </p:sp>
    </p:spTree>
    <p:extLst>
      <p:ext uri="{BB962C8B-B14F-4D97-AF65-F5344CB8AC3E}">
        <p14:creationId xmlns:p14="http://schemas.microsoft.com/office/powerpoint/2010/main" val="13023054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l"/>
            <a:r>
              <a:rPr kumimoji="1" lang="ja-JP" altLang="en-US" dirty="0" smtClean="0"/>
              <a:t>目的</a:t>
            </a:r>
            <a:endParaRPr kumimoji="1" lang="ja-JP" altLang="en-US" dirty="0"/>
          </a:p>
        </p:txBody>
      </p:sp>
      <p:sp>
        <p:nvSpPr>
          <p:cNvPr id="3" name="コンテンツ プレースホルダー 2"/>
          <p:cNvSpPr>
            <a:spLocks noGrp="1"/>
          </p:cNvSpPr>
          <p:nvPr>
            <p:ph sz="quarter" idx="1"/>
          </p:nvPr>
        </p:nvSpPr>
        <p:spPr>
          <a:xfrm>
            <a:off x="350889" y="1600213"/>
            <a:ext cx="8538434" cy="5043217"/>
          </a:xfrm>
        </p:spPr>
        <p:txBody>
          <a:bodyPr>
            <a:noAutofit/>
          </a:bodyPr>
          <a:lstStyle/>
          <a:p>
            <a:pPr marL="0" indent="0">
              <a:buNone/>
            </a:pPr>
            <a:r>
              <a:rPr lang="ja-JP" altLang="en-US" dirty="0">
                <a:solidFill>
                  <a:srgbClr val="000000"/>
                </a:solidFill>
              </a:rPr>
              <a:t>会員支援活動のための</a:t>
            </a:r>
            <a:r>
              <a:rPr lang="ja-JP" altLang="en-US" dirty="0"/>
              <a:t>就業継続に関する問題点の把握を目的に、これまで調査対象で</a:t>
            </a:r>
            <a:r>
              <a:rPr lang="ja-JP" altLang="en-US" dirty="0">
                <a:solidFill>
                  <a:srgbClr val="000000"/>
                </a:solidFill>
              </a:rPr>
              <a:t>は</a:t>
            </a:r>
            <a:r>
              <a:rPr lang="ja-JP" altLang="en-US" dirty="0"/>
              <a:t>なかった休会会員の実態を、下記の点について調査</a:t>
            </a:r>
            <a:r>
              <a:rPr lang="ja-JP" altLang="en-US" dirty="0" smtClean="0"/>
              <a:t>した</a:t>
            </a:r>
            <a:endParaRPr lang="en-US" altLang="ja-JP" dirty="0"/>
          </a:p>
          <a:p>
            <a:pPr marL="0" indent="0">
              <a:buNone/>
            </a:pPr>
            <a:endParaRPr lang="en-US" altLang="ja-JP" dirty="0"/>
          </a:p>
          <a:p>
            <a:pPr lvl="1">
              <a:buClr>
                <a:schemeClr val="accent2"/>
              </a:buClr>
              <a:buFont typeface="Wingdings" charset="2"/>
              <a:buChar char="v"/>
            </a:pPr>
            <a:r>
              <a:rPr lang="en-US" altLang="ja-JP" sz="3200" dirty="0"/>
              <a:t> </a:t>
            </a:r>
            <a:r>
              <a:rPr lang="ja-JP" altLang="en-US" sz="3200" dirty="0"/>
              <a:t>どのような理由で休会に至ったのか</a:t>
            </a:r>
            <a:r>
              <a:rPr lang="ja-JP" altLang="en-US" sz="3200" dirty="0">
                <a:solidFill>
                  <a:srgbClr val="000000"/>
                </a:solidFill>
              </a:rPr>
              <a:t>？</a:t>
            </a:r>
            <a:endParaRPr lang="en-US" altLang="ja-JP" sz="3200" dirty="0">
              <a:solidFill>
                <a:srgbClr val="000000"/>
              </a:solidFill>
            </a:endParaRPr>
          </a:p>
          <a:p>
            <a:pPr lvl="1">
              <a:buClr>
                <a:schemeClr val="accent2"/>
              </a:buClr>
              <a:buFont typeface="Wingdings" charset="2"/>
              <a:buChar char="v"/>
            </a:pPr>
            <a:r>
              <a:rPr lang="en-US" altLang="ja-JP" sz="3200" dirty="0"/>
              <a:t> </a:t>
            </a:r>
            <a:r>
              <a:rPr lang="ja-JP" altLang="en-US" sz="3200" dirty="0"/>
              <a:t>実際、就業継続の問題を抱えている休会</a:t>
            </a:r>
            <a:r>
              <a:rPr lang="en-US" altLang="ja-JP" sz="3200" dirty="0"/>
              <a:t/>
            </a:r>
            <a:br>
              <a:rPr lang="en-US" altLang="ja-JP" sz="3200" dirty="0"/>
            </a:br>
            <a:r>
              <a:rPr lang="ja-JP" altLang="en-US" sz="3200" dirty="0"/>
              <a:t>会員はどのくらいいるのか</a:t>
            </a:r>
            <a:r>
              <a:rPr lang="ja-JP" altLang="en-US" sz="3200" dirty="0">
                <a:solidFill>
                  <a:srgbClr val="000000"/>
                </a:solidFill>
              </a:rPr>
              <a:t>？</a:t>
            </a:r>
            <a:endParaRPr lang="en-US" altLang="ja-JP" sz="3200" dirty="0">
              <a:solidFill>
                <a:srgbClr val="000000"/>
              </a:solidFill>
            </a:endParaRPr>
          </a:p>
          <a:p>
            <a:pPr lvl="1">
              <a:buClr>
                <a:schemeClr val="accent2"/>
              </a:buClr>
              <a:buFont typeface="Wingdings" charset="2"/>
              <a:buChar char="v"/>
            </a:pPr>
            <a:r>
              <a:rPr lang="en-US" altLang="ja-JP" sz="3200" dirty="0"/>
              <a:t> </a:t>
            </a:r>
            <a:r>
              <a:rPr lang="ja-JP" altLang="en-US" sz="3200" dirty="0"/>
              <a:t>復職などの情報はどのように収集している</a:t>
            </a:r>
            <a:r>
              <a:rPr lang="en-US" altLang="ja-JP" sz="3200" dirty="0"/>
              <a:t/>
            </a:r>
            <a:br>
              <a:rPr lang="en-US" altLang="ja-JP" sz="3200" dirty="0"/>
            </a:br>
            <a:r>
              <a:rPr lang="ja-JP" altLang="en-US" sz="3200" dirty="0"/>
              <a:t>のか</a:t>
            </a:r>
            <a:r>
              <a:rPr lang="ja-JP" altLang="en-US" sz="3200" dirty="0">
                <a:solidFill>
                  <a:srgbClr val="000000"/>
                </a:solidFill>
              </a:rPr>
              <a:t>？</a:t>
            </a:r>
            <a:endParaRPr lang="en-US" altLang="ja-JP" sz="3200" dirty="0">
              <a:solidFill>
                <a:srgbClr val="000000"/>
              </a:solidFill>
            </a:endParaRPr>
          </a:p>
        </p:txBody>
      </p:sp>
    </p:spTree>
    <p:extLst>
      <p:ext uri="{BB962C8B-B14F-4D97-AF65-F5344CB8AC3E}">
        <p14:creationId xmlns:p14="http://schemas.microsoft.com/office/powerpoint/2010/main" val="17361817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l"/>
            <a:r>
              <a:rPr kumimoji="1" lang="ja-JP" altLang="en-US" dirty="0" smtClean="0"/>
              <a:t>方法</a:t>
            </a:r>
            <a:endParaRPr kumimoji="1" lang="ja-JP" altLang="en-US" dirty="0"/>
          </a:p>
        </p:txBody>
      </p:sp>
      <p:sp>
        <p:nvSpPr>
          <p:cNvPr id="3" name="コンテンツ プレースホルダー 2"/>
          <p:cNvSpPr>
            <a:spLocks noGrp="1"/>
          </p:cNvSpPr>
          <p:nvPr>
            <p:ph sz="quarter" idx="1"/>
          </p:nvPr>
        </p:nvSpPr>
        <p:spPr>
          <a:xfrm>
            <a:off x="420149" y="1493374"/>
            <a:ext cx="8329624" cy="5364640"/>
          </a:xfrm>
        </p:spPr>
        <p:txBody>
          <a:bodyPr>
            <a:noAutofit/>
          </a:bodyPr>
          <a:lstStyle/>
          <a:p>
            <a:r>
              <a:rPr lang="ja-JP" altLang="en-US" sz="2300" dirty="0"/>
              <a:t>対象</a:t>
            </a:r>
            <a:r>
              <a:rPr lang="en-US" altLang="ja-JP" sz="2300" dirty="0"/>
              <a:t/>
            </a:r>
            <a:br>
              <a:rPr lang="en-US" altLang="ja-JP" sz="2300" dirty="0"/>
            </a:br>
            <a:r>
              <a:rPr lang="ja-JP" altLang="en-US" sz="2300" dirty="0"/>
              <a:t>　平成</a:t>
            </a:r>
            <a:r>
              <a:rPr lang="en-US" altLang="ja-JP" sz="2300" dirty="0"/>
              <a:t>24</a:t>
            </a:r>
            <a:r>
              <a:rPr lang="ja-JP" altLang="en-US" sz="2300" dirty="0"/>
              <a:t>年</a:t>
            </a:r>
            <a:r>
              <a:rPr lang="en-US" altLang="ja-JP" sz="2300" dirty="0"/>
              <a:t>7</a:t>
            </a:r>
            <a:r>
              <a:rPr lang="ja-JP" altLang="en-US" sz="2300" dirty="0"/>
              <a:t>月</a:t>
            </a:r>
            <a:r>
              <a:rPr lang="en-US" altLang="ja-JP" sz="2300" dirty="0"/>
              <a:t>1</a:t>
            </a:r>
            <a:r>
              <a:rPr lang="ja-JP" altLang="en-US" sz="2300" dirty="0"/>
              <a:t>日時点の</a:t>
            </a:r>
            <a:r>
              <a:rPr lang="en-US" altLang="ja-JP" sz="2300" dirty="0"/>
              <a:t/>
            </a:r>
            <a:br>
              <a:rPr lang="en-US" altLang="ja-JP" sz="2300" dirty="0"/>
            </a:br>
            <a:r>
              <a:rPr lang="ja-JP" altLang="en-US" sz="2300" dirty="0"/>
              <a:t>　神奈川県士会理学療法士会会員　</a:t>
            </a:r>
            <a:r>
              <a:rPr lang="en-US" altLang="ja-JP" sz="2300" dirty="0"/>
              <a:t>3690</a:t>
            </a:r>
            <a:r>
              <a:rPr lang="ja-JP" altLang="en-US" sz="2300" dirty="0"/>
              <a:t>名中</a:t>
            </a:r>
            <a:r>
              <a:rPr lang="en-US" altLang="ja-JP" sz="2300" dirty="0"/>
              <a:t>　</a:t>
            </a:r>
            <a:br>
              <a:rPr lang="en-US" altLang="ja-JP" sz="2300" dirty="0"/>
            </a:br>
            <a:r>
              <a:rPr lang="ja-JP" altLang="en-US" sz="2300" dirty="0"/>
              <a:t>　休会会員　</a:t>
            </a:r>
            <a:r>
              <a:rPr lang="en-US" altLang="ja-JP" sz="2300" dirty="0"/>
              <a:t>330</a:t>
            </a:r>
            <a:r>
              <a:rPr lang="ja-JP" altLang="en-US" sz="2300" dirty="0" smtClean="0"/>
              <a:t>名</a:t>
            </a:r>
            <a:endParaRPr lang="en-US" altLang="ja-JP" sz="2300" dirty="0"/>
          </a:p>
          <a:p>
            <a:pPr marL="0" indent="0">
              <a:buNone/>
            </a:pPr>
            <a:endParaRPr lang="en-US" altLang="ja-JP" sz="800" dirty="0"/>
          </a:p>
          <a:p>
            <a:r>
              <a:rPr lang="ja-JP" altLang="en-US" sz="2300" dirty="0"/>
              <a:t>調査方法：質問紙、郵送調査</a:t>
            </a:r>
            <a:r>
              <a:rPr lang="en-US" altLang="ja-JP" sz="2300" dirty="0"/>
              <a:t/>
            </a:r>
            <a:br>
              <a:rPr lang="en-US" altLang="ja-JP" sz="2300" dirty="0"/>
            </a:br>
            <a:r>
              <a:rPr lang="ja-JP" altLang="en-US" sz="2300" dirty="0"/>
              <a:t>　質問内容　基本属性</a:t>
            </a:r>
            <a:r>
              <a:rPr lang="en-US" altLang="ja-JP" sz="2300" dirty="0"/>
              <a:t/>
            </a:r>
            <a:br>
              <a:rPr lang="en-US" altLang="ja-JP" sz="2300" dirty="0"/>
            </a:br>
            <a:r>
              <a:rPr lang="ja-JP" altLang="en-US" sz="2300" dirty="0"/>
              <a:t>　　　　　　　　休会の理由</a:t>
            </a:r>
            <a:r>
              <a:rPr lang="en-US" altLang="ja-JP" sz="2300" dirty="0"/>
              <a:t/>
            </a:r>
            <a:br>
              <a:rPr lang="en-US" altLang="ja-JP" sz="2300" dirty="0"/>
            </a:br>
            <a:r>
              <a:rPr lang="ja-JP" altLang="en-US" sz="2300" dirty="0"/>
              <a:t>　　　　　　　　本会への要望</a:t>
            </a:r>
            <a:r>
              <a:rPr lang="en-US" altLang="ja-JP" sz="2300" dirty="0"/>
              <a:t/>
            </a:r>
            <a:br>
              <a:rPr lang="en-US" altLang="ja-JP" sz="2300" dirty="0"/>
            </a:br>
            <a:r>
              <a:rPr lang="ja-JP" altLang="en-US" sz="2300" dirty="0"/>
              <a:t>　　　　　　　　復職支援関係の情報収集方法</a:t>
            </a:r>
            <a:r>
              <a:rPr lang="en-US" altLang="ja-JP" sz="2300" dirty="0"/>
              <a:t/>
            </a:r>
            <a:br>
              <a:rPr lang="en-US" altLang="ja-JP" sz="2300" dirty="0"/>
            </a:br>
            <a:r>
              <a:rPr lang="ja-JP" altLang="en-US" sz="2300" dirty="0"/>
              <a:t>　　　　　　　　復職支援実務研修の認知と受講希望の有無</a:t>
            </a:r>
            <a:r>
              <a:rPr lang="en-US" altLang="ja-JP" sz="2300" dirty="0"/>
              <a:t/>
            </a:r>
            <a:br>
              <a:rPr lang="en-US" altLang="ja-JP" sz="2300" dirty="0"/>
            </a:br>
            <a:r>
              <a:rPr lang="ja-JP" altLang="en-US" sz="2300" dirty="0"/>
              <a:t>　回答方法　選択肢を設け複数回答</a:t>
            </a:r>
            <a:r>
              <a:rPr lang="en-US" altLang="ja-JP" sz="2300" dirty="0"/>
              <a:t/>
            </a:r>
            <a:br>
              <a:rPr lang="en-US" altLang="ja-JP" sz="2300" dirty="0"/>
            </a:br>
            <a:r>
              <a:rPr lang="ja-JP" altLang="en-US" sz="2300" dirty="0"/>
              <a:t>　　　　　　　　質問によって自由</a:t>
            </a:r>
            <a:r>
              <a:rPr lang="ja-JP" altLang="en-US" sz="2300" dirty="0" smtClean="0"/>
              <a:t>回答</a:t>
            </a:r>
            <a:endParaRPr lang="en-US" altLang="ja-JP" sz="2300" dirty="0" smtClean="0"/>
          </a:p>
          <a:p>
            <a:pPr marL="0" indent="0">
              <a:buNone/>
            </a:pPr>
            <a:endParaRPr lang="en-US" altLang="ja-JP" sz="800" dirty="0" smtClean="0"/>
          </a:p>
          <a:p>
            <a:r>
              <a:rPr lang="ja-JP" altLang="en-US" sz="1400" dirty="0" smtClean="0"/>
              <a:t>説明と同意：調査実施時は調査依頼分にて目的や学会などでの公表を明記し、回答を得た時点での同意</a:t>
            </a:r>
            <a:r>
              <a:rPr lang="en-US" altLang="ja-JP" sz="1400" dirty="0"/>
              <a:t/>
            </a:r>
            <a:br>
              <a:rPr lang="en-US" altLang="ja-JP" sz="1400" dirty="0"/>
            </a:br>
            <a:r>
              <a:rPr lang="ja-JP" altLang="en-US" sz="1400" dirty="0" smtClean="0"/>
              <a:t>　　　　　　　　を得たものとした</a:t>
            </a:r>
            <a:endParaRPr lang="ja-JP" altLang="en-US" sz="1400" dirty="0"/>
          </a:p>
        </p:txBody>
      </p:sp>
    </p:spTree>
    <p:extLst>
      <p:ext uri="{BB962C8B-B14F-4D97-AF65-F5344CB8AC3E}">
        <p14:creationId xmlns:p14="http://schemas.microsoft.com/office/powerpoint/2010/main" val="40404821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l"/>
            <a:r>
              <a:rPr kumimoji="1" lang="ja-JP" altLang="en-US" dirty="0" smtClean="0"/>
              <a:t>結果</a:t>
            </a:r>
            <a:endParaRPr kumimoji="1" lang="ja-JP" altLang="en-US" dirty="0"/>
          </a:p>
        </p:txBody>
      </p:sp>
      <p:sp>
        <p:nvSpPr>
          <p:cNvPr id="3" name="コンテンツ プレースホルダー 2"/>
          <p:cNvSpPr>
            <a:spLocks noGrp="1"/>
          </p:cNvSpPr>
          <p:nvPr>
            <p:ph sz="quarter" idx="1"/>
          </p:nvPr>
        </p:nvSpPr>
        <p:spPr>
          <a:xfrm>
            <a:off x="699252" y="2261007"/>
            <a:ext cx="7745505" cy="3056527"/>
          </a:xfrm>
        </p:spPr>
        <p:txBody>
          <a:bodyPr>
            <a:normAutofit/>
          </a:bodyPr>
          <a:lstStyle/>
          <a:p>
            <a:pPr marL="0" indent="0">
              <a:buNone/>
            </a:pPr>
            <a:r>
              <a:rPr lang="en-US" altLang="ja-JP" dirty="0">
                <a:solidFill>
                  <a:srgbClr val="63891F"/>
                </a:solidFill>
              </a:rPr>
              <a:t>◆</a:t>
            </a:r>
            <a:r>
              <a:rPr lang="ja-JP" altLang="en-US" dirty="0">
                <a:solidFill>
                  <a:srgbClr val="63891F"/>
                </a:solidFill>
              </a:rPr>
              <a:t>有効回答者数</a:t>
            </a:r>
            <a:r>
              <a:rPr lang="ja-JP" altLang="en-US" dirty="0"/>
              <a:t>　</a:t>
            </a:r>
            <a:r>
              <a:rPr lang="en-US" altLang="ja-JP" dirty="0"/>
              <a:t>114</a:t>
            </a:r>
            <a:r>
              <a:rPr lang="ja-JP" altLang="en-US" dirty="0"/>
              <a:t>名　（回収率　</a:t>
            </a:r>
            <a:r>
              <a:rPr lang="en-US" altLang="ja-JP" dirty="0"/>
              <a:t>39.3%</a:t>
            </a:r>
            <a:r>
              <a:rPr lang="ja-JP" altLang="en-US" dirty="0"/>
              <a:t>）</a:t>
            </a:r>
            <a:endParaRPr lang="en-US" altLang="ja-JP" dirty="0"/>
          </a:p>
          <a:p>
            <a:endParaRPr lang="en-US" altLang="ja-JP" dirty="0"/>
          </a:p>
          <a:p>
            <a:pPr marL="0" indent="0">
              <a:buNone/>
            </a:pPr>
            <a:r>
              <a:rPr lang="en-US" altLang="ja-JP" dirty="0">
                <a:solidFill>
                  <a:srgbClr val="63891F"/>
                </a:solidFill>
              </a:rPr>
              <a:t>◆</a:t>
            </a:r>
            <a:r>
              <a:rPr lang="ja-JP" altLang="en-US" dirty="0">
                <a:solidFill>
                  <a:srgbClr val="63891F"/>
                </a:solidFill>
              </a:rPr>
              <a:t>男女別回答者数（率）</a:t>
            </a:r>
            <a:r>
              <a:rPr lang="ja-JP" altLang="en-US" dirty="0"/>
              <a:t>　　　</a:t>
            </a:r>
            <a:r>
              <a:rPr lang="en-US" altLang="ja-JP" dirty="0">
                <a:solidFill>
                  <a:srgbClr val="63891F"/>
                </a:solidFill>
              </a:rPr>
              <a:t>◆</a:t>
            </a:r>
            <a:r>
              <a:rPr lang="ja-JP" altLang="en-US" dirty="0">
                <a:solidFill>
                  <a:srgbClr val="63891F"/>
                </a:solidFill>
              </a:rPr>
              <a:t>年齢</a:t>
            </a:r>
            <a:endParaRPr lang="en-US" altLang="ja-JP" dirty="0">
              <a:solidFill>
                <a:srgbClr val="63891F"/>
              </a:solidFill>
            </a:endParaRPr>
          </a:p>
          <a:p>
            <a:pPr marL="0" indent="0">
              <a:buNone/>
            </a:pPr>
            <a:endParaRPr lang="en-US" altLang="ja-JP" dirty="0"/>
          </a:p>
          <a:p>
            <a:endParaRPr lang="en-US" altLang="ja-JP" dirty="0"/>
          </a:p>
          <a:p>
            <a:pPr marL="0" indent="0">
              <a:buNone/>
            </a:pPr>
            <a:endParaRPr lang="en-US" altLang="ja-JP" dirty="0"/>
          </a:p>
          <a:p>
            <a:endParaRPr lang="en-US" altLang="ja-JP" dirty="0"/>
          </a:p>
          <a:p>
            <a:endParaRPr lang="ja-JP" altLang="en-US" dirty="0"/>
          </a:p>
        </p:txBody>
      </p:sp>
      <p:sp>
        <p:nvSpPr>
          <p:cNvPr id="4" name="角丸四角形 3"/>
          <p:cNvSpPr/>
          <p:nvPr/>
        </p:nvSpPr>
        <p:spPr>
          <a:xfrm>
            <a:off x="699249" y="1591084"/>
            <a:ext cx="2956958" cy="669923"/>
          </a:xfrm>
          <a:prstGeom prst="roundRect">
            <a:avLst/>
          </a:prstGeom>
        </p:spPr>
        <p:style>
          <a:lnRef idx="0">
            <a:schemeClr val="accent5"/>
          </a:lnRef>
          <a:fillRef idx="3">
            <a:schemeClr val="accent5"/>
          </a:fillRef>
          <a:effectRef idx="3">
            <a:schemeClr val="accent5"/>
          </a:effectRef>
          <a:fontRef idx="minor">
            <a:schemeClr val="lt1"/>
          </a:fontRef>
        </p:style>
        <p:txBody>
          <a:bodyPr lIns="91411" tIns="45706" rIns="91411" bIns="45706" rtlCol="0" anchor="ctr"/>
          <a:lstStyle/>
          <a:p>
            <a:pPr algn="ctr"/>
            <a:r>
              <a:rPr lang="ja-JP" altLang="en-US" sz="3200" dirty="0"/>
              <a:t>回答者の内訳</a:t>
            </a:r>
          </a:p>
        </p:txBody>
      </p:sp>
      <p:graphicFrame>
        <p:nvGraphicFramePr>
          <p:cNvPr id="6" name="グラフ 5"/>
          <p:cNvGraphicFramePr>
            <a:graphicFrameLocks/>
          </p:cNvGraphicFramePr>
          <p:nvPr>
            <p:extLst>
              <p:ext uri="{D42A27DB-BD31-4B8C-83A1-F6EECF244321}">
                <p14:modId xmlns:p14="http://schemas.microsoft.com/office/powerpoint/2010/main" val="2783444590"/>
              </p:ext>
            </p:extLst>
          </p:nvPr>
        </p:nvGraphicFramePr>
        <p:xfrm>
          <a:off x="4716788" y="3698547"/>
          <a:ext cx="4298133" cy="301466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グラフ 4"/>
          <p:cNvGraphicFramePr/>
          <p:nvPr>
            <p:extLst>
              <p:ext uri="{D42A27DB-BD31-4B8C-83A1-F6EECF244321}">
                <p14:modId xmlns:p14="http://schemas.microsoft.com/office/powerpoint/2010/main" val="3103532751"/>
              </p:ext>
            </p:extLst>
          </p:nvPr>
        </p:nvGraphicFramePr>
        <p:xfrm>
          <a:off x="417725" y="4019007"/>
          <a:ext cx="3982328" cy="25970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076509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グラフ 5"/>
          <p:cNvGraphicFramePr>
            <a:graphicFrameLocks/>
          </p:cNvGraphicFramePr>
          <p:nvPr>
            <p:extLst>
              <p:ext uri="{D42A27DB-BD31-4B8C-83A1-F6EECF244321}">
                <p14:modId xmlns:p14="http://schemas.microsoft.com/office/powerpoint/2010/main" val="722989317"/>
              </p:ext>
            </p:extLst>
          </p:nvPr>
        </p:nvGraphicFramePr>
        <p:xfrm>
          <a:off x="4563279" y="558282"/>
          <a:ext cx="4298134" cy="301466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グラフ 6"/>
          <p:cNvGraphicFramePr>
            <a:graphicFrameLocks/>
          </p:cNvGraphicFramePr>
          <p:nvPr>
            <p:extLst>
              <p:ext uri="{D42A27DB-BD31-4B8C-83A1-F6EECF244321}">
                <p14:modId xmlns:p14="http://schemas.microsoft.com/office/powerpoint/2010/main" val="3906247289"/>
              </p:ext>
            </p:extLst>
          </p:nvPr>
        </p:nvGraphicFramePr>
        <p:xfrm>
          <a:off x="4563279" y="3798511"/>
          <a:ext cx="4312088" cy="2863996"/>
        </p:xfrm>
        <a:graphic>
          <a:graphicData uri="http://schemas.openxmlformats.org/drawingml/2006/chart">
            <c:chart xmlns:c="http://schemas.openxmlformats.org/drawingml/2006/chart" xmlns:r="http://schemas.openxmlformats.org/officeDocument/2006/relationships" r:id="rId3"/>
          </a:graphicData>
        </a:graphic>
      </p:graphicFrame>
      <p:sp>
        <p:nvSpPr>
          <p:cNvPr id="8" name="テキスト ボックス 7"/>
          <p:cNvSpPr txBox="1"/>
          <p:nvPr/>
        </p:nvSpPr>
        <p:spPr>
          <a:xfrm>
            <a:off x="265144" y="251221"/>
            <a:ext cx="1451318" cy="400081"/>
          </a:xfrm>
          <a:prstGeom prst="rect">
            <a:avLst/>
          </a:prstGeom>
          <a:noFill/>
        </p:spPr>
        <p:txBody>
          <a:bodyPr wrap="square" lIns="91411" tIns="45706" rIns="91411" bIns="45706" rtlCol="0">
            <a:spAutoFit/>
          </a:bodyPr>
          <a:lstStyle/>
          <a:p>
            <a:r>
              <a:rPr lang="en-US" altLang="ja-JP" sz="2000" dirty="0">
                <a:solidFill>
                  <a:srgbClr val="63891F"/>
                </a:solidFill>
              </a:rPr>
              <a:t>◆</a:t>
            </a:r>
            <a:r>
              <a:rPr lang="ja-JP" altLang="en-US" sz="2000" dirty="0">
                <a:solidFill>
                  <a:srgbClr val="63891F"/>
                </a:solidFill>
              </a:rPr>
              <a:t>経験年数</a:t>
            </a:r>
          </a:p>
        </p:txBody>
      </p:sp>
      <p:sp>
        <p:nvSpPr>
          <p:cNvPr id="9" name="テキスト ボックス 8"/>
          <p:cNvSpPr txBox="1"/>
          <p:nvPr/>
        </p:nvSpPr>
        <p:spPr>
          <a:xfrm>
            <a:off x="4898202" y="251221"/>
            <a:ext cx="1688551" cy="400081"/>
          </a:xfrm>
          <a:prstGeom prst="rect">
            <a:avLst/>
          </a:prstGeom>
          <a:noFill/>
        </p:spPr>
        <p:txBody>
          <a:bodyPr wrap="square" lIns="91411" tIns="45706" rIns="91411" bIns="45706" rtlCol="0">
            <a:spAutoFit/>
          </a:bodyPr>
          <a:lstStyle/>
          <a:p>
            <a:r>
              <a:rPr lang="en-US" altLang="ja-JP" sz="2000" dirty="0">
                <a:solidFill>
                  <a:srgbClr val="63891F"/>
                </a:solidFill>
              </a:rPr>
              <a:t>◆</a:t>
            </a:r>
            <a:r>
              <a:rPr lang="ja-JP" altLang="en-US" sz="2000" dirty="0">
                <a:solidFill>
                  <a:srgbClr val="63891F"/>
                </a:solidFill>
              </a:rPr>
              <a:t>既婚・未婚</a:t>
            </a:r>
          </a:p>
        </p:txBody>
      </p:sp>
      <p:sp>
        <p:nvSpPr>
          <p:cNvPr id="10" name="テキスト ボックス 9"/>
          <p:cNvSpPr txBox="1"/>
          <p:nvPr/>
        </p:nvSpPr>
        <p:spPr>
          <a:xfrm>
            <a:off x="1493184" y="4675974"/>
            <a:ext cx="2763088" cy="800191"/>
          </a:xfrm>
          <a:prstGeom prst="rect">
            <a:avLst/>
          </a:prstGeom>
          <a:noFill/>
        </p:spPr>
        <p:txBody>
          <a:bodyPr wrap="square" lIns="91411" tIns="45706" rIns="91411" bIns="45706" rtlCol="0">
            <a:spAutoFit/>
          </a:bodyPr>
          <a:lstStyle/>
          <a:p>
            <a:r>
              <a:rPr lang="en-US" altLang="ja-JP" sz="2300" dirty="0">
                <a:solidFill>
                  <a:srgbClr val="63891F"/>
                </a:solidFill>
              </a:rPr>
              <a:t>◆PT</a:t>
            </a:r>
            <a:r>
              <a:rPr lang="ja-JP" altLang="en-US" sz="2300" dirty="0">
                <a:solidFill>
                  <a:srgbClr val="63891F"/>
                </a:solidFill>
              </a:rPr>
              <a:t>として</a:t>
            </a:r>
            <a:r>
              <a:rPr lang="en-US" altLang="ja-JP" sz="2300" dirty="0">
                <a:solidFill>
                  <a:srgbClr val="63891F"/>
                </a:solidFill>
              </a:rPr>
              <a:t/>
            </a:r>
            <a:br>
              <a:rPr lang="en-US" altLang="ja-JP" sz="2300" dirty="0">
                <a:solidFill>
                  <a:srgbClr val="63891F"/>
                </a:solidFill>
              </a:rPr>
            </a:br>
            <a:r>
              <a:rPr lang="ja-JP" altLang="en-US" sz="2300" dirty="0">
                <a:solidFill>
                  <a:srgbClr val="63891F"/>
                </a:solidFill>
              </a:rPr>
              <a:t>　働いていますか？</a:t>
            </a:r>
          </a:p>
        </p:txBody>
      </p:sp>
      <p:graphicFrame>
        <p:nvGraphicFramePr>
          <p:cNvPr id="11" name="グラフ 10"/>
          <p:cNvGraphicFramePr>
            <a:graphicFrameLocks/>
          </p:cNvGraphicFramePr>
          <p:nvPr>
            <p:extLst>
              <p:ext uri="{D42A27DB-BD31-4B8C-83A1-F6EECF244321}">
                <p14:modId xmlns:p14="http://schemas.microsoft.com/office/powerpoint/2010/main" val="3021969060"/>
              </p:ext>
            </p:extLst>
          </p:nvPr>
        </p:nvGraphicFramePr>
        <p:xfrm>
          <a:off x="80545" y="628057"/>
          <a:ext cx="4817659" cy="3048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5042506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3"/>
          <p:cNvSpPr>
            <a:spLocks noGrp="1"/>
          </p:cNvSpPr>
          <p:nvPr>
            <p:ph idx="4294967295"/>
          </p:nvPr>
        </p:nvSpPr>
        <p:spPr>
          <a:xfrm>
            <a:off x="457200" y="576263"/>
            <a:ext cx="8229600" cy="4876800"/>
          </a:xfrm>
        </p:spPr>
        <p:txBody>
          <a:bodyPr>
            <a:normAutofit/>
          </a:bodyPr>
          <a:lstStyle/>
          <a:p>
            <a:pPr marL="0" indent="0">
              <a:buNone/>
            </a:pPr>
            <a:r>
              <a:rPr lang="en-US" altLang="ja-JP" sz="3600" dirty="0">
                <a:solidFill>
                  <a:srgbClr val="63891F"/>
                </a:solidFill>
              </a:rPr>
              <a:t>◆</a:t>
            </a:r>
            <a:r>
              <a:rPr lang="ja-JP" altLang="en-US" sz="3600" dirty="0">
                <a:solidFill>
                  <a:srgbClr val="63891F"/>
                </a:solidFill>
              </a:rPr>
              <a:t>休会の理由は？</a:t>
            </a:r>
            <a:r>
              <a:rPr lang="ja-JP" altLang="en-US" sz="3600" dirty="0">
                <a:solidFill>
                  <a:schemeClr val="accent5"/>
                </a:solidFill>
              </a:rPr>
              <a:t>（複数回答）</a:t>
            </a:r>
          </a:p>
        </p:txBody>
      </p:sp>
      <p:graphicFrame>
        <p:nvGraphicFramePr>
          <p:cNvPr id="6" name="グラフ 5"/>
          <p:cNvGraphicFramePr>
            <a:graphicFrameLocks/>
          </p:cNvGraphicFramePr>
          <p:nvPr>
            <p:extLst>
              <p:ext uri="{D42A27DB-BD31-4B8C-83A1-F6EECF244321}">
                <p14:modId xmlns:p14="http://schemas.microsoft.com/office/powerpoint/2010/main" val="3367807437"/>
              </p:ext>
            </p:extLst>
          </p:nvPr>
        </p:nvGraphicFramePr>
        <p:xfrm>
          <a:off x="504298" y="921162"/>
          <a:ext cx="8229600" cy="4200983"/>
        </p:xfrm>
        <a:graphic>
          <a:graphicData uri="http://schemas.openxmlformats.org/drawingml/2006/chart">
            <c:chart xmlns:c="http://schemas.openxmlformats.org/drawingml/2006/chart" xmlns:r="http://schemas.openxmlformats.org/officeDocument/2006/relationships" r:id="rId2"/>
          </a:graphicData>
        </a:graphic>
      </p:graphicFrame>
      <p:sp>
        <p:nvSpPr>
          <p:cNvPr id="7" name="角丸四角形吹き出し 6"/>
          <p:cNvSpPr/>
          <p:nvPr/>
        </p:nvSpPr>
        <p:spPr>
          <a:xfrm>
            <a:off x="1451322" y="4731350"/>
            <a:ext cx="6202815" cy="1688767"/>
          </a:xfrm>
          <a:prstGeom prst="wedgeRoundRectCallout">
            <a:avLst>
              <a:gd name="adj1" fmla="val 29305"/>
              <a:gd name="adj2" fmla="val -72051"/>
              <a:gd name="adj3" fmla="val 16667"/>
            </a:avLst>
          </a:prstGeom>
          <a:noFill/>
          <a:effectLst/>
        </p:spPr>
        <p:style>
          <a:lnRef idx="1">
            <a:schemeClr val="accent1"/>
          </a:lnRef>
          <a:fillRef idx="3">
            <a:schemeClr val="accent1"/>
          </a:fillRef>
          <a:effectRef idx="2">
            <a:schemeClr val="accent1"/>
          </a:effectRef>
          <a:fontRef idx="minor">
            <a:schemeClr val="lt1"/>
          </a:fontRef>
        </p:style>
        <p:txBody>
          <a:bodyPr lIns="91411" tIns="45706" rIns="91411" bIns="45706" rtlCol="0" anchor="ctr"/>
          <a:lstStyle/>
          <a:p>
            <a:r>
              <a:rPr lang="ja-JP" altLang="en-US" sz="2000" dirty="0">
                <a:solidFill>
                  <a:schemeClr val="tx1"/>
                </a:solidFill>
              </a:rPr>
              <a:t>・メリット・魅力を感じない</a:t>
            </a:r>
            <a:r>
              <a:rPr lang="en-US" altLang="ja-JP" sz="2000" dirty="0">
                <a:solidFill>
                  <a:schemeClr val="tx1"/>
                </a:solidFill>
              </a:rPr>
              <a:t> </a:t>
            </a:r>
            <a:r>
              <a:rPr lang="ja-JP" altLang="en-US" sz="2000" dirty="0">
                <a:solidFill>
                  <a:schemeClr val="tx1"/>
                </a:solidFill>
              </a:rPr>
              <a:t>　　　・夫の仕事の都合</a:t>
            </a:r>
            <a:endParaRPr lang="en-US" altLang="ja-JP" sz="2000" dirty="0">
              <a:solidFill>
                <a:schemeClr val="tx1"/>
              </a:solidFill>
            </a:endParaRPr>
          </a:p>
          <a:p>
            <a:r>
              <a:rPr lang="ja-JP" altLang="en-US" sz="2000" dirty="0">
                <a:solidFill>
                  <a:schemeClr val="tx1"/>
                </a:solidFill>
              </a:rPr>
              <a:t>・海外留学・</a:t>
            </a:r>
            <a:r>
              <a:rPr lang="en-US" altLang="ja-JP" sz="2000" dirty="0">
                <a:solidFill>
                  <a:schemeClr val="tx1"/>
                </a:solidFill>
              </a:rPr>
              <a:t>JICA</a:t>
            </a:r>
            <a:r>
              <a:rPr lang="ja-JP" altLang="en-US" sz="2000" dirty="0">
                <a:solidFill>
                  <a:schemeClr val="tx1"/>
                </a:solidFill>
              </a:rPr>
              <a:t>　　　　　　　　</a:t>
            </a:r>
            <a:r>
              <a:rPr lang="en-US" altLang="ja-JP" sz="2000" dirty="0">
                <a:solidFill>
                  <a:schemeClr val="tx1"/>
                </a:solidFill>
              </a:rPr>
              <a:t>  </a:t>
            </a:r>
            <a:r>
              <a:rPr lang="ja-JP" altLang="en-US" sz="2000" dirty="0">
                <a:solidFill>
                  <a:schemeClr val="tx1"/>
                </a:solidFill>
              </a:rPr>
              <a:t>・育児と家庭の両立困難</a:t>
            </a:r>
            <a:endParaRPr lang="en-US" altLang="ja-JP" sz="2000" dirty="0">
              <a:solidFill>
                <a:schemeClr val="tx1"/>
              </a:solidFill>
            </a:endParaRPr>
          </a:p>
          <a:p>
            <a:r>
              <a:rPr lang="ja-JP" altLang="en-US" sz="2000" dirty="0">
                <a:solidFill>
                  <a:schemeClr val="tx1"/>
                </a:solidFill>
              </a:rPr>
              <a:t>・違う職種で就労、就学中　　　・病気</a:t>
            </a:r>
            <a:endParaRPr lang="en-US" altLang="ja-JP" sz="2000" dirty="0">
              <a:solidFill>
                <a:schemeClr val="tx1"/>
              </a:solidFill>
            </a:endParaRPr>
          </a:p>
          <a:p>
            <a:r>
              <a:rPr lang="ja-JP" altLang="en-US" sz="2000" dirty="0">
                <a:solidFill>
                  <a:schemeClr val="tx1"/>
                </a:solidFill>
              </a:rPr>
              <a:t>・退職・転勤</a:t>
            </a:r>
            <a:endParaRPr lang="en-US" altLang="ja-JP" sz="2000" dirty="0">
              <a:solidFill>
                <a:schemeClr val="tx1"/>
              </a:solidFill>
            </a:endParaRPr>
          </a:p>
          <a:p>
            <a:r>
              <a:rPr lang="ja-JP" altLang="en-US" sz="2000" dirty="0">
                <a:solidFill>
                  <a:schemeClr val="tx1"/>
                </a:solidFill>
              </a:rPr>
              <a:t>・家族（職場の人）が入会しているから</a:t>
            </a:r>
            <a:endParaRPr lang="en-US" altLang="ja-JP" sz="2000" dirty="0">
              <a:solidFill>
                <a:schemeClr val="tx1"/>
              </a:solidFill>
            </a:endParaRPr>
          </a:p>
        </p:txBody>
      </p:sp>
    </p:spTree>
    <p:extLst>
      <p:ext uri="{BB962C8B-B14F-4D97-AF65-F5344CB8AC3E}">
        <p14:creationId xmlns:p14="http://schemas.microsoft.com/office/powerpoint/2010/main" val="17825845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4294967295"/>
          </p:nvPr>
        </p:nvSpPr>
        <p:spPr>
          <a:xfrm>
            <a:off x="457200" y="561657"/>
            <a:ext cx="8229600" cy="5927723"/>
          </a:xfrm>
        </p:spPr>
        <p:txBody>
          <a:bodyPr/>
          <a:lstStyle/>
          <a:p>
            <a:pPr marL="0" indent="0">
              <a:buNone/>
            </a:pPr>
            <a:r>
              <a:rPr lang="en-US" altLang="ja-JP" sz="3600" dirty="0">
                <a:solidFill>
                  <a:srgbClr val="63891F"/>
                </a:solidFill>
              </a:rPr>
              <a:t>◆</a:t>
            </a:r>
            <a:r>
              <a:rPr lang="ja-JP" altLang="en-US" sz="3600" dirty="0">
                <a:solidFill>
                  <a:srgbClr val="63891F"/>
                </a:solidFill>
              </a:rPr>
              <a:t>本会へ望むことは</a:t>
            </a:r>
            <a:r>
              <a:rPr lang="ja-JP" altLang="en-US" sz="3600" dirty="0" smtClean="0">
                <a:solidFill>
                  <a:srgbClr val="63891F"/>
                </a:solidFill>
              </a:rPr>
              <a:t>？（</a:t>
            </a:r>
            <a:r>
              <a:rPr lang="ja-JP" altLang="en-US" sz="3600" dirty="0">
                <a:solidFill>
                  <a:srgbClr val="63891F"/>
                </a:solidFill>
              </a:rPr>
              <a:t>複数回答）</a:t>
            </a:r>
            <a:endParaRPr lang="en-US" altLang="ja-JP" sz="3600" dirty="0">
              <a:solidFill>
                <a:srgbClr val="63891F"/>
              </a:solidFill>
            </a:endParaRPr>
          </a:p>
          <a:p>
            <a:pPr marL="0" indent="0">
              <a:buNone/>
            </a:pPr>
            <a:endParaRPr kumimoji="1" lang="en-US" altLang="ja-JP" dirty="0" smtClean="0"/>
          </a:p>
          <a:p>
            <a:pPr marL="0" indent="0">
              <a:buNone/>
            </a:pPr>
            <a:endParaRPr kumimoji="1" lang="en-US" altLang="ja-JP" dirty="0" smtClean="0"/>
          </a:p>
          <a:p>
            <a:pPr marL="0" indent="0">
              <a:buNone/>
            </a:pPr>
            <a:endParaRPr lang="en-US" altLang="ja-JP" dirty="0"/>
          </a:p>
          <a:p>
            <a:pPr marL="0" indent="0">
              <a:buNone/>
            </a:pPr>
            <a:endParaRPr kumimoji="1" lang="en-US" altLang="ja-JP" dirty="0" smtClean="0"/>
          </a:p>
          <a:p>
            <a:pPr marL="0" indent="0">
              <a:buNone/>
            </a:pPr>
            <a:endParaRPr lang="en-US" altLang="ja-JP" dirty="0"/>
          </a:p>
          <a:p>
            <a:pPr marL="0" indent="0">
              <a:buNone/>
            </a:pPr>
            <a:endParaRPr kumimoji="1" lang="en-US" altLang="ja-JP" dirty="0" smtClean="0"/>
          </a:p>
          <a:p>
            <a:pPr marL="0" indent="0">
              <a:buNone/>
            </a:pPr>
            <a:endParaRPr kumimoji="1" lang="ja-JP" altLang="en-US" dirty="0"/>
          </a:p>
        </p:txBody>
      </p:sp>
      <p:graphicFrame>
        <p:nvGraphicFramePr>
          <p:cNvPr id="4" name="グラフ 3"/>
          <p:cNvGraphicFramePr>
            <a:graphicFrameLocks/>
          </p:cNvGraphicFramePr>
          <p:nvPr>
            <p:extLst>
              <p:ext uri="{D42A27DB-BD31-4B8C-83A1-F6EECF244321}">
                <p14:modId xmlns:p14="http://schemas.microsoft.com/office/powerpoint/2010/main" val="1531294069"/>
              </p:ext>
            </p:extLst>
          </p:nvPr>
        </p:nvGraphicFramePr>
        <p:xfrm>
          <a:off x="302367" y="223313"/>
          <a:ext cx="8684643" cy="6085140"/>
        </p:xfrm>
        <a:graphic>
          <a:graphicData uri="http://schemas.openxmlformats.org/drawingml/2006/chart">
            <c:chart xmlns:c="http://schemas.openxmlformats.org/drawingml/2006/chart" xmlns:r="http://schemas.openxmlformats.org/officeDocument/2006/relationships" r:id="rId2"/>
          </a:graphicData>
        </a:graphic>
      </p:graphicFrame>
      <p:sp>
        <p:nvSpPr>
          <p:cNvPr id="6" name="角丸四角形吹き出し 5"/>
          <p:cNvSpPr/>
          <p:nvPr/>
        </p:nvSpPr>
        <p:spPr>
          <a:xfrm>
            <a:off x="3028233" y="5107663"/>
            <a:ext cx="4379604" cy="1381717"/>
          </a:xfrm>
          <a:prstGeom prst="wedgeRoundRectCallout">
            <a:avLst>
              <a:gd name="adj1" fmla="val 55558"/>
              <a:gd name="adj2" fmla="val -95512"/>
              <a:gd name="adj3" fmla="val 16667"/>
            </a:avLst>
          </a:prstGeom>
          <a:noFill/>
          <a:effectLst/>
        </p:spPr>
        <p:style>
          <a:lnRef idx="1">
            <a:schemeClr val="accent1"/>
          </a:lnRef>
          <a:fillRef idx="3">
            <a:schemeClr val="accent1"/>
          </a:fillRef>
          <a:effectRef idx="2">
            <a:schemeClr val="accent1"/>
          </a:effectRef>
          <a:fontRef idx="minor">
            <a:schemeClr val="lt1"/>
          </a:fontRef>
        </p:style>
        <p:txBody>
          <a:bodyPr lIns="91411" tIns="45706" rIns="91411" bIns="45706" rtlCol="0" anchor="ctr"/>
          <a:lstStyle/>
          <a:p>
            <a:r>
              <a:rPr lang="ja-JP" altLang="en-US" sz="2000" dirty="0">
                <a:solidFill>
                  <a:schemeClr val="tx1"/>
                </a:solidFill>
              </a:rPr>
              <a:t>・会費の値下げ</a:t>
            </a:r>
            <a:r>
              <a:rPr lang="en-US" altLang="ja-JP" sz="2000" dirty="0">
                <a:solidFill>
                  <a:schemeClr val="tx1"/>
                </a:solidFill>
              </a:rPr>
              <a:t/>
            </a:r>
            <a:br>
              <a:rPr lang="en-US" altLang="ja-JP" sz="2000" dirty="0">
                <a:solidFill>
                  <a:schemeClr val="tx1"/>
                </a:solidFill>
              </a:rPr>
            </a:br>
            <a:r>
              <a:rPr lang="ja-JP" altLang="en-US" sz="2000" dirty="0">
                <a:solidFill>
                  <a:schemeClr val="tx1"/>
                </a:solidFill>
              </a:rPr>
              <a:t>　（無料化、夫婦割引、選択性）</a:t>
            </a:r>
            <a:endParaRPr lang="en-US" altLang="ja-JP" sz="2000" dirty="0">
              <a:solidFill>
                <a:schemeClr val="tx1"/>
              </a:solidFill>
            </a:endParaRPr>
          </a:p>
          <a:p>
            <a:r>
              <a:rPr lang="ja-JP" altLang="en-US" sz="2000" dirty="0">
                <a:solidFill>
                  <a:schemeClr val="tx1"/>
                </a:solidFill>
              </a:rPr>
              <a:t>・講習会、研修会の保育サービス充実</a:t>
            </a:r>
            <a:endParaRPr lang="en-US" altLang="ja-JP" sz="2000" dirty="0">
              <a:solidFill>
                <a:schemeClr val="tx1"/>
              </a:solidFill>
            </a:endParaRPr>
          </a:p>
          <a:p>
            <a:r>
              <a:rPr lang="ja-JP" altLang="en-US" sz="2000" dirty="0">
                <a:solidFill>
                  <a:schemeClr val="tx1"/>
                </a:solidFill>
              </a:rPr>
              <a:t>・職域の拡大</a:t>
            </a:r>
          </a:p>
        </p:txBody>
      </p:sp>
    </p:spTree>
    <p:extLst>
      <p:ext uri="{BB962C8B-B14F-4D97-AF65-F5344CB8AC3E}">
        <p14:creationId xmlns:p14="http://schemas.microsoft.com/office/powerpoint/2010/main" val="164326324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デザート">
  <a:themeElements>
    <a:clrScheme name="エグゼクティブ">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デザート">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デザート">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デザート.thmx</Template>
  <TotalTime>2595</TotalTime>
  <Words>614</Words>
  <Application>Microsoft Office PowerPoint</Application>
  <PresentationFormat>画面に合わせる (4:3)</PresentationFormat>
  <Paragraphs>193</Paragraphs>
  <Slides>17</Slides>
  <Notes>2</Notes>
  <HiddenSlides>0</HiddenSlides>
  <MMClips>0</MMClips>
  <ScaleCrop>false</ScaleCrop>
  <HeadingPairs>
    <vt:vector size="4" baseType="variant">
      <vt:variant>
        <vt:lpstr>テーマ</vt:lpstr>
      </vt:variant>
      <vt:variant>
        <vt:i4>1</vt:i4>
      </vt:variant>
      <vt:variant>
        <vt:lpstr>スライド タイトル</vt:lpstr>
      </vt:variant>
      <vt:variant>
        <vt:i4>17</vt:i4>
      </vt:variant>
    </vt:vector>
  </HeadingPairs>
  <TitlesOfParts>
    <vt:vector size="18" baseType="lpstr">
      <vt:lpstr>デザート</vt:lpstr>
      <vt:lpstr>理学療法士会の休会会員に 対するアンケート調査</vt:lpstr>
      <vt:lpstr>はじめに</vt:lpstr>
      <vt:lpstr>PowerPoint プレゼンテーション</vt:lpstr>
      <vt:lpstr>目的</vt:lpstr>
      <vt:lpstr>方法</vt:lpstr>
      <vt:lpstr>結果</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考察１</vt:lpstr>
      <vt:lpstr>考察２</vt:lpstr>
      <vt:lpstr>まとめ</vt:lpstr>
      <vt:lpstr>活動内容１</vt:lpstr>
      <vt:lpstr>活動内容２</vt:lpstr>
    </vt:vector>
  </TitlesOfParts>
  <Company>茅ヶ崎リハビリテーション専門学校</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理学療法士会の休会会員 に対するアンケート調査</dc:title>
  <dc:creator>清川 恵子</dc:creator>
  <cp:lastModifiedBy>utako</cp:lastModifiedBy>
  <cp:revision>200</cp:revision>
  <dcterms:created xsi:type="dcterms:W3CDTF">2013-03-24T08:49:44Z</dcterms:created>
  <dcterms:modified xsi:type="dcterms:W3CDTF">2014-09-19T10:06:52Z</dcterms:modified>
</cp:coreProperties>
</file>